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29"/>
  </p:notesMasterIdLst>
  <p:handoutMasterIdLst>
    <p:handoutMasterId r:id="rId30"/>
  </p:handoutMasterIdLst>
  <p:sldIdLst>
    <p:sldId id="302" r:id="rId2"/>
    <p:sldId id="277" r:id="rId3"/>
    <p:sldId id="285" r:id="rId4"/>
    <p:sldId id="276" r:id="rId5"/>
    <p:sldId id="281" r:id="rId6"/>
    <p:sldId id="259" r:id="rId7"/>
    <p:sldId id="258" r:id="rId8"/>
    <p:sldId id="260" r:id="rId9"/>
    <p:sldId id="261" r:id="rId10"/>
    <p:sldId id="262" r:id="rId11"/>
    <p:sldId id="283" r:id="rId12"/>
    <p:sldId id="263" r:id="rId13"/>
    <p:sldId id="264" r:id="rId14"/>
    <p:sldId id="265" r:id="rId15"/>
    <p:sldId id="303" r:id="rId16"/>
    <p:sldId id="288" r:id="rId17"/>
    <p:sldId id="268" r:id="rId18"/>
    <p:sldId id="291" r:id="rId19"/>
    <p:sldId id="270" r:id="rId20"/>
    <p:sldId id="292" r:id="rId21"/>
    <p:sldId id="272" r:id="rId22"/>
    <p:sldId id="274" r:id="rId23"/>
    <p:sldId id="294" r:id="rId24"/>
    <p:sldId id="297" r:id="rId25"/>
    <p:sldId id="298" r:id="rId26"/>
    <p:sldId id="301" r:id="rId27"/>
    <p:sldId id="300"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liam Stumbo"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00CC66"/>
    <a:srgbClr val="008000"/>
    <a:srgbClr val="00447F"/>
    <a:srgbClr val="F5770F"/>
    <a:srgbClr val="7E542A"/>
    <a:srgbClr val="996633"/>
    <a:srgbClr val="385D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D0E751-582A-450A-9C3E-F3D8FE7A85C1}" v="2" dt="2022-08-08T12:34:09.0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0268" autoAdjust="0"/>
  </p:normalViewPr>
  <p:slideViewPr>
    <p:cSldViewPr snapToGrid="0">
      <p:cViewPr varScale="1">
        <p:scale>
          <a:sx n="73" d="100"/>
          <a:sy n="73" d="100"/>
        </p:scale>
        <p:origin x="84" y="26"/>
      </p:cViewPr>
      <p:guideLst>
        <p:guide orient="horz" pos="2160"/>
        <p:guide pos="3840"/>
      </p:guideLst>
    </p:cSldViewPr>
  </p:slideViewPr>
  <p:outlineViewPr>
    <p:cViewPr>
      <p:scale>
        <a:sx n="33" d="100"/>
        <a:sy n="33" d="100"/>
      </p:scale>
      <p:origin x="0" y="15642"/>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936747EA-CF08-4F86-AAE6-E4E3F132462F}"/>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atin typeface="Times New Roman" pitchFamily="-107" charset="0"/>
                <a:ea typeface="ＭＳ Ｐゴシック" pitchFamily="-107" charset="-128"/>
              </a:defRPr>
            </a:lvl1pPr>
          </a:lstStyle>
          <a:p>
            <a:pPr>
              <a:defRPr/>
            </a:pPr>
            <a:endParaRPr lang="en-US"/>
          </a:p>
        </p:txBody>
      </p:sp>
      <p:sp>
        <p:nvSpPr>
          <p:cNvPr id="37891" name="Rectangle 3">
            <a:extLst>
              <a:ext uri="{FF2B5EF4-FFF2-40B4-BE49-F238E27FC236}">
                <a16:creationId xmlns:a16="http://schemas.microsoft.com/office/drawing/2014/main" id="{1E1AD253-A247-4840-AA7A-E368F62C63EB}"/>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07" charset="0"/>
                <a:ea typeface="ＭＳ Ｐゴシック" pitchFamily="-107" charset="-128"/>
              </a:defRPr>
            </a:lvl1pPr>
          </a:lstStyle>
          <a:p>
            <a:pPr>
              <a:defRPr/>
            </a:pPr>
            <a:endParaRPr lang="en-US"/>
          </a:p>
        </p:txBody>
      </p:sp>
      <p:sp>
        <p:nvSpPr>
          <p:cNvPr id="37892" name="Rectangle 4">
            <a:extLst>
              <a:ext uri="{FF2B5EF4-FFF2-40B4-BE49-F238E27FC236}">
                <a16:creationId xmlns:a16="http://schemas.microsoft.com/office/drawing/2014/main" id="{DD4A3570-0E2E-45CD-8B7F-CCA9A59FD3AD}"/>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atin typeface="Times New Roman" pitchFamily="-107" charset="0"/>
                <a:ea typeface="ＭＳ Ｐゴシック" pitchFamily="-107" charset="-128"/>
              </a:defRPr>
            </a:lvl1pPr>
          </a:lstStyle>
          <a:p>
            <a:pPr>
              <a:defRPr/>
            </a:pPr>
            <a:endParaRPr lang="en-US"/>
          </a:p>
        </p:txBody>
      </p:sp>
      <p:sp>
        <p:nvSpPr>
          <p:cNvPr id="37893" name="Rectangle 5">
            <a:extLst>
              <a:ext uri="{FF2B5EF4-FFF2-40B4-BE49-F238E27FC236}">
                <a16:creationId xmlns:a16="http://schemas.microsoft.com/office/drawing/2014/main" id="{C12088AD-4F66-4A44-91E9-55072E17ABAD}"/>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64AB3414-F9CC-4739-B33C-3008749316E4}" type="slidenum">
              <a:rPr lang="en-US" altLang="en-US"/>
              <a:pPr>
                <a:defRPr/>
              </a:pPr>
              <a:t>‹#›</a:t>
            </a:fld>
            <a:endParaRPr lang="en-US" altLang="en-US"/>
          </a:p>
        </p:txBody>
      </p:sp>
    </p:spTree>
    <p:extLst>
      <p:ext uri="{BB962C8B-B14F-4D97-AF65-F5344CB8AC3E}">
        <p14:creationId xmlns:p14="http://schemas.microsoft.com/office/powerpoint/2010/main" val="17024621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938FF31-6DEE-44BF-88F2-DC98FFEBB107}"/>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ea typeface="ＭＳ Ｐゴシック" pitchFamily="-107" charset="-128"/>
              </a:defRPr>
            </a:lvl1pPr>
          </a:lstStyle>
          <a:p>
            <a:pPr>
              <a:defRPr/>
            </a:pPr>
            <a:endParaRPr lang="en-US"/>
          </a:p>
        </p:txBody>
      </p:sp>
      <p:sp>
        <p:nvSpPr>
          <p:cNvPr id="18435" name="Rectangle 3">
            <a:extLst>
              <a:ext uri="{FF2B5EF4-FFF2-40B4-BE49-F238E27FC236}">
                <a16:creationId xmlns:a16="http://schemas.microsoft.com/office/drawing/2014/main" id="{2B73DF5F-DB51-4D39-94B2-2D51094EE3D6}"/>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107" charset="-128"/>
              </a:defRPr>
            </a:lvl1pPr>
          </a:lstStyle>
          <a:p>
            <a:pPr>
              <a:defRPr/>
            </a:pPr>
            <a:endParaRPr lang="en-US"/>
          </a:p>
        </p:txBody>
      </p:sp>
      <p:sp>
        <p:nvSpPr>
          <p:cNvPr id="2052" name="Rectangle 4">
            <a:extLst>
              <a:ext uri="{FF2B5EF4-FFF2-40B4-BE49-F238E27FC236}">
                <a16:creationId xmlns:a16="http://schemas.microsoft.com/office/drawing/2014/main" id="{9CCCBDDE-7F2C-44E2-B4A6-D166BF6AD2AF}"/>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7" name="Rectangle 5">
            <a:extLst>
              <a:ext uri="{FF2B5EF4-FFF2-40B4-BE49-F238E27FC236}">
                <a16:creationId xmlns:a16="http://schemas.microsoft.com/office/drawing/2014/main" id="{4C246665-24DB-4387-9290-3D77AFC1A356}"/>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438" name="Rectangle 6">
            <a:extLst>
              <a:ext uri="{FF2B5EF4-FFF2-40B4-BE49-F238E27FC236}">
                <a16:creationId xmlns:a16="http://schemas.microsoft.com/office/drawing/2014/main" id="{3D635D2D-2374-4FC1-9CC9-775E77C9A6D3}"/>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ea typeface="ＭＳ Ｐゴシック" pitchFamily="-107" charset="-128"/>
              </a:defRPr>
            </a:lvl1pPr>
          </a:lstStyle>
          <a:p>
            <a:pPr>
              <a:defRPr/>
            </a:pPr>
            <a:endParaRPr lang="en-US"/>
          </a:p>
        </p:txBody>
      </p:sp>
      <p:sp>
        <p:nvSpPr>
          <p:cNvPr id="18439" name="Rectangle 7">
            <a:extLst>
              <a:ext uri="{FF2B5EF4-FFF2-40B4-BE49-F238E27FC236}">
                <a16:creationId xmlns:a16="http://schemas.microsoft.com/office/drawing/2014/main" id="{B83BB438-9424-4D98-BA9E-AE4567FFB67F}"/>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72534F2-6FF8-42C7-B200-CB801DE8EC7E}" type="slidenum">
              <a:rPr lang="en-US" altLang="en-US"/>
              <a:pPr>
                <a:defRPr/>
              </a:pPr>
              <a:t>‹#›</a:t>
            </a:fld>
            <a:endParaRPr lang="en-US" altLang="en-US"/>
          </a:p>
        </p:txBody>
      </p:sp>
    </p:spTree>
    <p:extLst>
      <p:ext uri="{BB962C8B-B14F-4D97-AF65-F5344CB8AC3E}">
        <p14:creationId xmlns:p14="http://schemas.microsoft.com/office/powerpoint/2010/main" val="17034872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S PGothic" pitchFamily="34" charset="-128"/>
        <a:cs typeface="ＭＳ Ｐゴシック" pitchFamily="-107" charset="-128"/>
      </a:defRPr>
    </a:lvl1pPr>
    <a:lvl2pPr marL="457200" algn="l" rtl="0" eaLnBrk="0" fontAlgn="base" hangingPunct="0">
      <a:spcBef>
        <a:spcPct val="30000"/>
      </a:spcBef>
      <a:spcAft>
        <a:spcPct val="0"/>
      </a:spcAft>
      <a:defRPr sz="1200" kern="1200">
        <a:solidFill>
          <a:schemeClr val="tx1"/>
        </a:solidFill>
        <a:latin typeface="Times New Roman"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ECC95C-DDD8-45A2-9A4F-2870C6F45F88}" type="slidenum">
              <a:rPr lang="en-US" smtClean="0"/>
              <a:pPr/>
              <a:t>1</a:t>
            </a:fld>
            <a:endParaRPr lang="en-US"/>
          </a:p>
        </p:txBody>
      </p:sp>
    </p:spTree>
    <p:extLst>
      <p:ext uri="{BB962C8B-B14F-4D97-AF65-F5344CB8AC3E}">
        <p14:creationId xmlns:p14="http://schemas.microsoft.com/office/powerpoint/2010/main" val="2856558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desktop</a:t>
            </a:r>
          </a:p>
        </p:txBody>
      </p:sp>
      <p:sp>
        <p:nvSpPr>
          <p:cNvPr id="4" name="Slide Number Placeholder 3"/>
          <p:cNvSpPr>
            <a:spLocks noGrp="1"/>
          </p:cNvSpPr>
          <p:nvPr>
            <p:ph type="sldNum" sz="quarter" idx="5"/>
          </p:nvPr>
        </p:nvSpPr>
        <p:spPr/>
        <p:txBody>
          <a:bodyPr/>
          <a:lstStyle/>
          <a:p>
            <a:pPr>
              <a:defRPr/>
            </a:pPr>
            <a:fld id="{A72534F2-6FF8-42C7-B200-CB801DE8EC7E}" type="slidenum">
              <a:rPr lang="en-US" altLang="en-US" smtClean="0"/>
              <a:pPr>
                <a:defRPr/>
              </a:pPr>
              <a:t>2</a:t>
            </a:fld>
            <a:endParaRPr lang="en-US" altLang="en-US"/>
          </a:p>
        </p:txBody>
      </p:sp>
    </p:spTree>
    <p:extLst>
      <p:ext uri="{BB962C8B-B14F-4D97-AF65-F5344CB8AC3E}">
        <p14:creationId xmlns:p14="http://schemas.microsoft.com/office/powerpoint/2010/main" val="3305978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dirty="0"/>
              <a:t>Conversational ecosystems (interact via dialogs, not buttons)</a:t>
            </a:r>
          </a:p>
          <a:p>
            <a:pPr marL="171450" indent="-171450">
              <a:buFontTx/>
              <a:buChar char="-"/>
            </a:pPr>
            <a:r>
              <a:rPr lang="en-US" dirty="0"/>
              <a:t>Ambient systems (no interfaces, context-aware assistants)</a:t>
            </a:r>
          </a:p>
          <a:p>
            <a:pPr marL="171450" indent="-171450">
              <a:buFontTx/>
              <a:buChar char="-"/>
            </a:pPr>
            <a:r>
              <a:rPr lang="en-US" dirty="0"/>
              <a:t>AGI</a:t>
            </a:r>
          </a:p>
        </p:txBody>
      </p:sp>
      <p:sp>
        <p:nvSpPr>
          <p:cNvPr id="4" name="Slide Number Placeholder 3"/>
          <p:cNvSpPr>
            <a:spLocks noGrp="1"/>
          </p:cNvSpPr>
          <p:nvPr>
            <p:ph type="sldNum" sz="quarter" idx="5"/>
          </p:nvPr>
        </p:nvSpPr>
        <p:spPr/>
        <p:txBody>
          <a:bodyPr/>
          <a:lstStyle/>
          <a:p>
            <a:pPr>
              <a:defRPr/>
            </a:pPr>
            <a:fld id="{A72534F2-6FF8-42C7-B200-CB801DE8EC7E}" type="slidenum">
              <a:rPr lang="en-US" altLang="en-US" smtClean="0"/>
              <a:pPr>
                <a:defRPr/>
              </a:pPr>
              <a:t>3</a:t>
            </a:fld>
            <a:endParaRPr lang="en-US" altLang="en-US"/>
          </a:p>
        </p:txBody>
      </p:sp>
    </p:spTree>
    <p:extLst>
      <p:ext uri="{BB962C8B-B14F-4D97-AF65-F5344CB8AC3E}">
        <p14:creationId xmlns:p14="http://schemas.microsoft.com/office/powerpoint/2010/main" val="3308748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A72534F2-6FF8-42C7-B200-CB801DE8EC7E}" type="slidenum">
              <a:rPr lang="en-US" altLang="en-US" smtClean="0"/>
              <a:pPr>
                <a:defRPr/>
              </a:pPr>
              <a:t>18</a:t>
            </a:fld>
            <a:endParaRPr lang="en-US" altLang="en-US"/>
          </a:p>
        </p:txBody>
      </p:sp>
    </p:spTree>
    <p:extLst>
      <p:ext uri="{BB962C8B-B14F-4D97-AF65-F5344CB8AC3E}">
        <p14:creationId xmlns:p14="http://schemas.microsoft.com/office/powerpoint/2010/main" val="3401265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800"/>
          </a:p>
        </p:txBody>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800"/>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8726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527096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596531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28D29-1ECB-41DF-951B-2A23F95AD026}" type="datetimeFigureOut">
              <a:rPr lang="en-US" dirty="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E3F4F-51B2-42EE-AFA2-40C4572185CC}" type="slidenum">
              <a:rPr lang="en-US" dirty="0"/>
              <a:t>‹#›</a:t>
            </a:fld>
            <a:endParaRPr lang="en-US" dirty="0"/>
          </a:p>
        </p:txBody>
      </p:sp>
    </p:spTree>
    <p:extLst>
      <p:ext uri="{BB962C8B-B14F-4D97-AF65-F5344CB8AC3E}">
        <p14:creationId xmlns:p14="http://schemas.microsoft.com/office/powerpoint/2010/main" val="2662762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2327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7/30/2026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013737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7/30/2026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027392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7/30/2026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814632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6DFF08F-DC6B-4601-B491-B0F83F6DD2DA}" type="datetimeFigureOut">
              <a:rPr lang="en-US" dirty="0"/>
              <a:pPr/>
              <a:t>7/30/2026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991341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fld id="{96DFF08F-DC6B-4601-B491-B0F83F6DD2DA}" type="datetimeFigureOut">
              <a:rPr lang="en-US" dirty="0"/>
              <a:pPr/>
              <a:t>7/30/2026</a:t>
            </a:fld>
            <a:endParaRPr lang="en-US" dirty="0"/>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532082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7/30/2026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04012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800"/>
          </a:p>
        </p:txBody>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800"/>
          </a:p>
        </p:txBody>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fld id="{96DFF08F-DC6B-4601-B491-B0F83F6DD2DA}" type="datetimeFigureOut">
              <a:rPr lang="en-US" dirty="0"/>
              <a:pPr/>
              <a:t>7/30/2026</a:t>
            </a:fld>
            <a:endParaRPr lang="en-US" dirty="0"/>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79046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457201"/>
            <a:ext cx="10058400" cy="3869217"/>
          </a:xfrm>
        </p:spPr>
        <p:txBody>
          <a:bodyPr>
            <a:normAutofit/>
          </a:bodyPr>
          <a:lstStyle/>
          <a:p>
            <a:r>
              <a:rPr lang="en-US" dirty="0"/>
              <a:t>Architecture Evaluation</a:t>
            </a:r>
            <a:endParaRPr lang="en-US" baseline="30000" dirty="0"/>
          </a:p>
        </p:txBody>
      </p:sp>
      <p:sp>
        <p:nvSpPr>
          <p:cNvPr id="4" name="Subtitle 3"/>
          <p:cNvSpPr>
            <a:spLocks noGrp="1"/>
          </p:cNvSpPr>
          <p:nvPr>
            <p:ph type="subTitle" idx="1"/>
          </p:nvPr>
        </p:nvSpPr>
        <p:spPr/>
        <p:txBody>
          <a:bodyPr/>
          <a:lstStyle/>
          <a:p>
            <a:r>
              <a:rPr lang="en-US"/>
              <a:t>Including ATAM</a:t>
            </a:r>
          </a:p>
        </p:txBody>
      </p:sp>
    </p:spTree>
    <p:extLst>
      <p:ext uri="{BB962C8B-B14F-4D97-AF65-F5344CB8AC3E}">
        <p14:creationId xmlns:p14="http://schemas.microsoft.com/office/powerpoint/2010/main" val="223043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Peer Review</a:t>
            </a:r>
          </a:p>
        </p:txBody>
      </p:sp>
      <p:sp>
        <p:nvSpPr>
          <p:cNvPr id="3" name="Content Placeholder 2"/>
          <p:cNvSpPr>
            <a:spLocks noGrp="1"/>
          </p:cNvSpPr>
          <p:nvPr>
            <p:ph idx="1"/>
          </p:nvPr>
        </p:nvSpPr>
        <p:spPr/>
        <p:txBody>
          <a:bodyPr>
            <a:normAutofit lnSpcReduction="10000"/>
          </a:bodyPr>
          <a:lstStyle/>
          <a:p>
            <a:r>
              <a:rPr lang="en-US" dirty="0"/>
              <a:t>Can be peer reviewed, just as code</a:t>
            </a:r>
          </a:p>
          <a:p>
            <a:r>
              <a:rPr lang="en-US" dirty="0"/>
              <a:t>PR can be executed at </a:t>
            </a:r>
            <a:r>
              <a:rPr lang="en-US" b="1" dirty="0"/>
              <a:t>any point of the design process</a:t>
            </a:r>
          </a:p>
          <a:p>
            <a:pPr lvl="1">
              <a:buFont typeface="Arial" panose="020B0604020202020204" pitchFamily="34" charset="0"/>
              <a:buChar char="•"/>
            </a:pPr>
            <a:r>
              <a:rPr lang="en-US" dirty="0"/>
              <a:t>Where a candidate architecture exists</a:t>
            </a:r>
          </a:p>
          <a:p>
            <a:r>
              <a:rPr lang="en-US" dirty="0"/>
              <a:t>Strengths:</a:t>
            </a:r>
          </a:p>
          <a:p>
            <a:pPr lvl="1">
              <a:buFont typeface="Arial" panose="020B0604020202020204" pitchFamily="34" charset="0"/>
              <a:buChar char="•"/>
            </a:pPr>
            <a:r>
              <a:rPr lang="en-US" dirty="0"/>
              <a:t>Fresh perspective &amp; covered blind spots</a:t>
            </a:r>
          </a:p>
          <a:p>
            <a:pPr lvl="1">
              <a:buFont typeface="Arial" panose="020B0604020202020204" pitchFamily="34" charset="0"/>
              <a:buChar char="•"/>
            </a:pPr>
            <a:r>
              <a:rPr lang="en-US" dirty="0"/>
              <a:t>Cross-discipline expertise (e.g., UX, security, </a:t>
            </a:r>
            <a:r>
              <a:rPr lang="en-US" dirty="0" err="1"/>
              <a:t>etc</a:t>
            </a:r>
            <a:r>
              <a:rPr lang="en-US" dirty="0"/>
              <a:t>)</a:t>
            </a:r>
          </a:p>
          <a:p>
            <a:pPr lvl="1">
              <a:buFont typeface="Arial" panose="020B0604020202020204" pitchFamily="34" charset="0"/>
              <a:buChar char="•"/>
            </a:pPr>
            <a:r>
              <a:rPr lang="en-US" dirty="0"/>
              <a:t>Collective learning</a:t>
            </a:r>
          </a:p>
          <a:p>
            <a:r>
              <a:rPr lang="en-US" dirty="0"/>
              <a:t>Peer review process:</a:t>
            </a:r>
          </a:p>
          <a:p>
            <a:pPr lvl="1">
              <a:buFont typeface="Arial" panose="020B0604020202020204" pitchFamily="34" charset="0"/>
              <a:buChar char="•"/>
            </a:pPr>
            <a:r>
              <a:rPr lang="en-US" dirty="0"/>
              <a:t>Select QA scenarios to review (e.g. doubled number of requests – latency?)</a:t>
            </a:r>
          </a:p>
          <a:p>
            <a:pPr lvl="1">
              <a:buFont typeface="Arial" panose="020B0604020202020204" pitchFamily="34" charset="0"/>
              <a:buChar char="•"/>
            </a:pPr>
            <a:r>
              <a:rPr lang="en-US" dirty="0"/>
              <a:t>Architect presents the architecture to be reviewed to ensure reviewer understanding</a:t>
            </a:r>
          </a:p>
          <a:p>
            <a:pPr lvl="2">
              <a:buFont typeface="Arial" panose="020B0604020202020204" pitchFamily="34" charset="0"/>
              <a:buChar char="•"/>
            </a:pPr>
            <a:r>
              <a:rPr lang="en-US" sz="1600" dirty="0"/>
              <a:t>&amp; walks through each scenario to explain how the architecture satisfies it</a:t>
            </a:r>
          </a:p>
          <a:p>
            <a:pPr lvl="1">
              <a:buFont typeface="Arial" panose="020B0604020202020204" pitchFamily="34" charset="0"/>
              <a:buChar char="•"/>
            </a:pPr>
            <a:r>
              <a:rPr lang="en-US" dirty="0"/>
              <a:t>Reviewers ask questions, problems are identified</a:t>
            </a:r>
          </a:p>
        </p:txBody>
      </p:sp>
    </p:spTree>
    <p:extLst>
      <p:ext uri="{BB962C8B-B14F-4D97-AF65-F5344CB8AC3E}">
        <p14:creationId xmlns:p14="http://schemas.microsoft.com/office/powerpoint/2010/main" val="858340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CB0B8-9DAB-D6A1-FD37-12CA396D97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6B9523-C8FB-1FF8-737D-5854FFEFF238}"/>
              </a:ext>
            </a:extLst>
          </p:cNvPr>
          <p:cNvSpPr>
            <a:spLocks noGrp="1"/>
          </p:cNvSpPr>
          <p:nvPr>
            <p:ph type="title"/>
          </p:nvPr>
        </p:nvSpPr>
        <p:spPr/>
        <p:txBody>
          <a:bodyPr>
            <a:normAutofit/>
          </a:bodyPr>
          <a:lstStyle/>
          <a:p>
            <a:r>
              <a:rPr lang="en-US" dirty="0"/>
              <a:t>Peer Review - Example</a:t>
            </a:r>
          </a:p>
        </p:txBody>
      </p:sp>
      <p:sp>
        <p:nvSpPr>
          <p:cNvPr id="3" name="Content Placeholder 2">
            <a:extLst>
              <a:ext uri="{FF2B5EF4-FFF2-40B4-BE49-F238E27FC236}">
                <a16:creationId xmlns:a16="http://schemas.microsoft.com/office/drawing/2014/main" id="{CAC3CC7A-6634-1C66-CE86-D931882BAC75}"/>
              </a:ext>
            </a:extLst>
          </p:cNvPr>
          <p:cNvSpPr>
            <a:spLocks noGrp="1"/>
          </p:cNvSpPr>
          <p:nvPr>
            <p:ph idx="1"/>
          </p:nvPr>
        </p:nvSpPr>
        <p:spPr/>
        <p:txBody>
          <a:bodyPr>
            <a:normAutofit/>
          </a:bodyPr>
          <a:lstStyle/>
          <a:p>
            <a:r>
              <a:rPr lang="en-US" dirty="0"/>
              <a:t>QA scenario:</a:t>
            </a:r>
          </a:p>
          <a:p>
            <a:pPr lvl="1">
              <a:buFont typeface="Arial" panose="020B0604020202020204" pitchFamily="34" charset="0"/>
              <a:buChar char="•"/>
            </a:pPr>
            <a:r>
              <a:rPr lang="en-US" dirty="0"/>
              <a:t>When an invalid token arrives</a:t>
            </a:r>
          </a:p>
          <a:p>
            <a:pPr lvl="1">
              <a:buFont typeface="Arial" panose="020B0604020202020204" pitchFamily="34" charset="0"/>
              <a:buChar char="•"/>
            </a:pPr>
            <a:r>
              <a:rPr lang="en-US" dirty="0"/>
              <a:t>System rejects it within 100 </a:t>
            </a:r>
            <a:r>
              <a:rPr lang="en-US" dirty="0" err="1"/>
              <a:t>ms</a:t>
            </a:r>
            <a:endParaRPr lang="en-US" dirty="0"/>
          </a:p>
          <a:p>
            <a:r>
              <a:rPr lang="en-US" dirty="0"/>
              <a:t>Architect explains:</a:t>
            </a:r>
          </a:p>
          <a:p>
            <a:pPr lvl="1">
              <a:buFont typeface="Arial" panose="020B0604020202020204" pitchFamily="34" charset="0"/>
              <a:buChar char="•"/>
            </a:pPr>
            <a:r>
              <a:rPr lang="en-US" dirty="0"/>
              <a:t>API gateway validates token before routing</a:t>
            </a:r>
          </a:p>
          <a:p>
            <a:r>
              <a:rPr lang="en-US" dirty="0"/>
              <a:t>Potential questions:</a:t>
            </a:r>
          </a:p>
          <a:p>
            <a:pPr lvl="1">
              <a:buFont typeface="Arial" panose="020B0604020202020204" pitchFamily="34" charset="0"/>
              <a:buChar char="•"/>
            </a:pPr>
            <a:r>
              <a:rPr lang="en-US" dirty="0"/>
              <a:t>What if API gateway under a DDoS attack – will validation happen quickly?</a:t>
            </a:r>
          </a:p>
          <a:p>
            <a:pPr lvl="1">
              <a:buFont typeface="Arial" panose="020B0604020202020204" pitchFamily="34" charset="0"/>
              <a:buChar char="•"/>
            </a:pPr>
            <a:r>
              <a:rPr lang="en-US" dirty="0"/>
              <a:t>What if the external token verification service is slow right now?</a:t>
            </a:r>
          </a:p>
          <a:p>
            <a:pPr lvl="1">
              <a:buFont typeface="Arial" panose="020B0604020202020204" pitchFamily="34" charset="0"/>
              <a:buChar char="•"/>
            </a:pPr>
            <a:r>
              <a:rPr lang="en-US" dirty="0"/>
              <a:t>What happens if the auth service itself is unavailable — does the gateway fail open or closed?</a:t>
            </a:r>
          </a:p>
        </p:txBody>
      </p:sp>
    </p:spTree>
    <p:extLst>
      <p:ext uri="{BB962C8B-B14F-4D97-AF65-F5344CB8AC3E}">
        <p14:creationId xmlns:p14="http://schemas.microsoft.com/office/powerpoint/2010/main" val="353541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Evaluation by “Outsiders”</a:t>
            </a:r>
          </a:p>
        </p:txBody>
      </p:sp>
      <p:sp>
        <p:nvSpPr>
          <p:cNvPr id="3" name="Content Placeholder 2"/>
          <p:cNvSpPr>
            <a:spLocks noGrp="1"/>
          </p:cNvSpPr>
          <p:nvPr>
            <p:ph idx="1"/>
          </p:nvPr>
        </p:nvSpPr>
        <p:spPr/>
        <p:txBody>
          <a:bodyPr/>
          <a:lstStyle/>
          <a:p>
            <a:r>
              <a:rPr lang="en-US" dirty="0"/>
              <a:t>Outside the development team or organization</a:t>
            </a:r>
          </a:p>
          <a:p>
            <a:pPr lvl="1">
              <a:buFont typeface="Arial" panose="020B0604020202020204" pitchFamily="34" charset="0"/>
              <a:buChar char="•"/>
            </a:pPr>
            <a:r>
              <a:rPr lang="en-US" dirty="0"/>
              <a:t>Credibility for stakeholders</a:t>
            </a:r>
          </a:p>
          <a:p>
            <a:pPr lvl="1">
              <a:buFont typeface="Arial" panose="020B0604020202020204" pitchFamily="34" charset="0"/>
              <a:buChar char="•"/>
            </a:pPr>
            <a:r>
              <a:rPr lang="en-US" dirty="0"/>
              <a:t>Objectivity</a:t>
            </a:r>
          </a:p>
          <a:p>
            <a:r>
              <a:rPr lang="en-US" dirty="0"/>
              <a:t>Strengths:</a:t>
            </a:r>
          </a:p>
          <a:p>
            <a:pPr lvl="1">
              <a:buFont typeface="Arial" panose="020B0604020202020204" pitchFamily="34" charset="0"/>
              <a:buChar char="•"/>
            </a:pPr>
            <a:r>
              <a:rPr lang="en-US" dirty="0"/>
              <a:t>Specialized knowledge (lacking in our team)</a:t>
            </a:r>
          </a:p>
          <a:p>
            <a:pPr lvl="1">
              <a:buFont typeface="Arial" panose="020B0604020202020204" pitchFamily="34" charset="0"/>
              <a:buChar char="•"/>
            </a:pPr>
            <a:r>
              <a:rPr lang="en-US" dirty="0"/>
              <a:t>Architectural experience (more than in our team)</a:t>
            </a:r>
          </a:p>
          <a:p>
            <a:r>
              <a:rPr lang="en-US" dirty="0"/>
              <a:t>Generally, evaluate the </a:t>
            </a:r>
            <a:r>
              <a:rPr lang="en-US" b="1" dirty="0"/>
              <a:t>entire architecture</a:t>
            </a:r>
            <a:endParaRPr lang="en-US" dirty="0"/>
          </a:p>
          <a:p>
            <a:r>
              <a:rPr lang="en-US" dirty="0"/>
              <a:t>If they have more expertise, why not let them do the whole job?</a:t>
            </a:r>
          </a:p>
        </p:txBody>
      </p:sp>
    </p:spTree>
    <p:extLst>
      <p:ext uri="{BB962C8B-B14F-4D97-AF65-F5344CB8AC3E}">
        <p14:creationId xmlns:p14="http://schemas.microsoft.com/office/powerpoint/2010/main" val="2075442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Contextual Factors for Evaluation</a:t>
            </a:r>
          </a:p>
        </p:txBody>
      </p:sp>
      <p:sp>
        <p:nvSpPr>
          <p:cNvPr id="3" name="Content Placeholder 2"/>
          <p:cNvSpPr>
            <a:spLocks noGrp="1"/>
          </p:cNvSpPr>
          <p:nvPr>
            <p:ph idx="1"/>
          </p:nvPr>
        </p:nvSpPr>
        <p:spPr/>
        <p:txBody>
          <a:bodyPr>
            <a:normAutofit fontScale="92500" lnSpcReduction="20000"/>
          </a:bodyPr>
          <a:lstStyle/>
          <a:p>
            <a:r>
              <a:rPr lang="en-US" dirty="0"/>
              <a:t>Should be a structured process – answer these questions beforehand</a:t>
            </a:r>
          </a:p>
          <a:p>
            <a:pPr lvl="1">
              <a:buFont typeface="Arial" panose="020B0604020202020204" pitchFamily="34" charset="0"/>
              <a:buChar char="•"/>
            </a:pPr>
            <a:r>
              <a:rPr lang="en-US" dirty="0"/>
              <a:t>What </a:t>
            </a:r>
            <a:r>
              <a:rPr lang="en-US" b="1" dirty="0"/>
              <a:t>artifacts</a:t>
            </a:r>
            <a:r>
              <a:rPr lang="en-US" dirty="0"/>
              <a:t> are available?</a:t>
            </a:r>
            <a:r>
              <a:rPr lang="en-US" b="1" dirty="0"/>
              <a:t> e</a:t>
            </a:r>
            <a:r>
              <a:rPr lang="en-US" dirty="0"/>
              <a:t>.g.</a:t>
            </a:r>
          </a:p>
          <a:p>
            <a:pPr lvl="2">
              <a:buFont typeface="Arial" panose="020B0604020202020204" pitchFamily="34" charset="0"/>
              <a:buChar char="•"/>
            </a:pPr>
            <a:r>
              <a:rPr lang="en-US" sz="1600" dirty="0"/>
              <a:t>Models &amp; views</a:t>
            </a:r>
          </a:p>
          <a:p>
            <a:pPr lvl="2">
              <a:buFont typeface="Arial" panose="020B0604020202020204" pitchFamily="34" charset="0"/>
              <a:buChar char="•"/>
            </a:pPr>
            <a:r>
              <a:rPr lang="en-US" sz="1600" dirty="0"/>
              <a:t>Decision rationale document (SWEN-261 design doc)</a:t>
            </a:r>
          </a:p>
          <a:p>
            <a:pPr lvl="2">
              <a:buFont typeface="Arial" panose="020B0604020202020204" pitchFamily="34" charset="0"/>
              <a:buChar char="•"/>
            </a:pPr>
            <a:r>
              <a:rPr lang="en-US" sz="1600" dirty="0"/>
              <a:t>QA scenarios</a:t>
            </a:r>
          </a:p>
          <a:p>
            <a:pPr lvl="1">
              <a:buFont typeface="Arial" panose="020B0604020202020204" pitchFamily="34" charset="0"/>
              <a:buChar char="•"/>
            </a:pPr>
            <a:r>
              <a:rPr lang="en-US" b="1" dirty="0"/>
              <a:t>Who performs</a:t>
            </a:r>
            <a:r>
              <a:rPr lang="en-US" dirty="0"/>
              <a:t> the evaluation? </a:t>
            </a:r>
          </a:p>
          <a:p>
            <a:pPr lvl="2">
              <a:buFont typeface="Arial" panose="020B0604020202020204" pitchFamily="34" charset="0"/>
              <a:buChar char="•"/>
            </a:pPr>
            <a:r>
              <a:rPr lang="en-US" sz="1600" dirty="0"/>
              <a:t>Peer / outsiders</a:t>
            </a:r>
          </a:p>
          <a:p>
            <a:pPr lvl="2">
              <a:buFont typeface="Arial" panose="020B0604020202020204" pitchFamily="34" charset="0"/>
              <a:buChar char="•"/>
            </a:pPr>
            <a:r>
              <a:rPr lang="en-US" sz="1600" dirty="0"/>
              <a:t>Domain expertise &amp; why (web system architect vs real-time embedded system)</a:t>
            </a:r>
          </a:p>
          <a:p>
            <a:pPr lvl="1">
              <a:buFont typeface="Arial" panose="020B0604020202020204" pitchFamily="34" charset="0"/>
              <a:buChar char="•"/>
            </a:pPr>
            <a:r>
              <a:rPr lang="en-US" dirty="0"/>
              <a:t>Which </a:t>
            </a:r>
            <a:r>
              <a:rPr lang="en-US" b="1" dirty="0"/>
              <a:t>stakeholders</a:t>
            </a:r>
            <a:r>
              <a:rPr lang="en-US" dirty="0"/>
              <a:t> are needed and will participate?</a:t>
            </a:r>
            <a:r>
              <a:rPr lang="en-US" b="1" dirty="0"/>
              <a:t> </a:t>
            </a:r>
          </a:p>
          <a:p>
            <a:pPr lvl="2">
              <a:buFont typeface="Arial" panose="020B0604020202020204" pitchFamily="34" charset="0"/>
              <a:buChar char="•"/>
            </a:pPr>
            <a:r>
              <a:rPr lang="en-US" sz="1600" dirty="0"/>
              <a:t>DevOps / users / compliance officers / product owner / </a:t>
            </a:r>
            <a:r>
              <a:rPr lang="en-US" sz="1600" dirty="0" err="1"/>
              <a:t>etc</a:t>
            </a:r>
            <a:endParaRPr lang="en-US" sz="1600" dirty="0"/>
          </a:p>
          <a:p>
            <a:pPr lvl="2">
              <a:buFont typeface="Arial" panose="020B0604020202020204" pitchFamily="34" charset="0"/>
              <a:buChar char="•"/>
            </a:pPr>
            <a:r>
              <a:rPr lang="en-US" sz="1600" dirty="0"/>
              <a:t>Can contribute scenarios / assess implications / make decisions (e.g., continue or change the approach)</a:t>
            </a:r>
          </a:p>
          <a:p>
            <a:pPr lvl="1">
              <a:buFont typeface="Arial" panose="020B0604020202020204" pitchFamily="34" charset="0"/>
              <a:buChar char="•"/>
            </a:pPr>
            <a:r>
              <a:rPr lang="en-US" dirty="0"/>
              <a:t>What stakeholders see the </a:t>
            </a:r>
            <a:r>
              <a:rPr lang="en-US" b="1" dirty="0"/>
              <a:t>results</a:t>
            </a:r>
            <a:r>
              <a:rPr lang="en-US" dirty="0"/>
              <a:t>?</a:t>
            </a:r>
            <a:r>
              <a:rPr lang="en-US" b="1" dirty="0"/>
              <a:t> </a:t>
            </a:r>
          </a:p>
          <a:p>
            <a:pPr lvl="2">
              <a:buFont typeface="Arial" panose="020B0604020202020204" pitchFamily="34" charset="0"/>
              <a:buChar char="•"/>
            </a:pPr>
            <a:r>
              <a:rPr lang="en-US" sz="1600" dirty="0"/>
              <a:t>Visibility in the organization – depends on the goal (engineers, managers, </a:t>
            </a:r>
            <a:r>
              <a:rPr lang="en-US" sz="1600" dirty="0" err="1"/>
              <a:t>etc</a:t>
            </a:r>
            <a:r>
              <a:rPr lang="en-US" sz="1600" dirty="0"/>
              <a:t>)</a:t>
            </a:r>
          </a:p>
          <a:p>
            <a:pPr lvl="1">
              <a:buFont typeface="Arial" panose="020B0604020202020204" pitchFamily="34" charset="0"/>
              <a:buChar char="•"/>
            </a:pPr>
            <a:r>
              <a:rPr lang="en-US" dirty="0"/>
              <a:t>What are the </a:t>
            </a:r>
            <a:r>
              <a:rPr lang="en-US" b="1" dirty="0"/>
              <a:t>business goals</a:t>
            </a:r>
            <a:r>
              <a:rPr lang="en-US" dirty="0"/>
              <a:t>?</a:t>
            </a:r>
            <a:r>
              <a:rPr lang="en-US" b="1" dirty="0"/>
              <a:t> </a:t>
            </a:r>
            <a:r>
              <a:rPr lang="en-US" dirty="0"/>
              <a:t>Architecture looks good is not enough</a:t>
            </a:r>
          </a:p>
          <a:p>
            <a:pPr lvl="2">
              <a:buFont typeface="Arial" panose="020B0604020202020204" pitchFamily="34" charset="0"/>
              <a:buChar char="•"/>
            </a:pPr>
            <a:r>
              <a:rPr lang="en-US" sz="1600" dirty="0"/>
              <a:t>Does it meet QAs and requirements or not? Does it help to reach business goals?</a:t>
            </a:r>
          </a:p>
        </p:txBody>
      </p:sp>
    </p:spTree>
    <p:extLst>
      <p:ext uri="{BB962C8B-B14F-4D97-AF65-F5344CB8AC3E}">
        <p14:creationId xmlns:p14="http://schemas.microsoft.com/office/powerpoint/2010/main" val="1316171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Architecture Tradeoff Analysis Method (ATAM)</a:t>
            </a:r>
          </a:p>
        </p:txBody>
      </p:sp>
      <p:sp>
        <p:nvSpPr>
          <p:cNvPr id="3" name="Content Placeholder 2"/>
          <p:cNvSpPr>
            <a:spLocks noGrp="1"/>
          </p:cNvSpPr>
          <p:nvPr>
            <p:ph idx="1"/>
          </p:nvPr>
        </p:nvSpPr>
        <p:spPr/>
        <p:txBody>
          <a:bodyPr>
            <a:normAutofit/>
          </a:bodyPr>
          <a:lstStyle/>
          <a:p>
            <a:pPr marL="90488" indent="23813">
              <a:buNone/>
            </a:pPr>
            <a:r>
              <a:rPr lang="en-US" dirty="0"/>
              <a:t>ATAM highlights trade-offs before it’s too late</a:t>
            </a:r>
          </a:p>
          <a:p>
            <a:pPr marL="90488" indent="23813">
              <a:buNone/>
            </a:pPr>
            <a:r>
              <a:rPr lang="en-US" dirty="0"/>
              <a:t>Helps to discover:</a:t>
            </a:r>
          </a:p>
          <a:p>
            <a:pPr lvl="1">
              <a:buFont typeface="Arial" panose="020B0604020202020204" pitchFamily="34" charset="0"/>
              <a:buChar char="•"/>
            </a:pPr>
            <a:r>
              <a:rPr lang="en-US" b="1" dirty="0"/>
              <a:t>Risks</a:t>
            </a:r>
            <a:r>
              <a:rPr lang="en-US" dirty="0"/>
              <a:t> – decisions that might create </a:t>
            </a:r>
            <a:r>
              <a:rPr lang="en-US" b="1" dirty="0"/>
              <a:t>future problems</a:t>
            </a:r>
            <a:r>
              <a:rPr lang="en-US" dirty="0"/>
              <a:t> in some QA</a:t>
            </a:r>
          </a:p>
          <a:p>
            <a:pPr lvl="2">
              <a:buFont typeface="Arial" panose="020B0604020202020204" pitchFamily="34" charset="0"/>
              <a:buChar char="•"/>
            </a:pPr>
            <a:r>
              <a:rPr lang="en-US" sz="1600" dirty="0"/>
              <a:t>e.g. DB in a potentially high-load system</a:t>
            </a:r>
          </a:p>
          <a:p>
            <a:pPr lvl="1">
              <a:buFont typeface="Arial" panose="020B0604020202020204" pitchFamily="34" charset="0"/>
              <a:buChar char="•"/>
            </a:pPr>
            <a:r>
              <a:rPr lang="en-US" b="1" dirty="0"/>
              <a:t>Non-risks</a:t>
            </a:r>
            <a:r>
              <a:rPr lang="en-US" dirty="0"/>
              <a:t> – decisions that actively </a:t>
            </a:r>
            <a:r>
              <a:rPr lang="en-US" b="1" dirty="0"/>
              <a:t>support</a:t>
            </a:r>
            <a:r>
              <a:rPr lang="en-US" dirty="0"/>
              <a:t> important QAs</a:t>
            </a:r>
          </a:p>
          <a:p>
            <a:pPr lvl="2">
              <a:buFont typeface="Arial" panose="020B0604020202020204" pitchFamily="34" charset="0"/>
              <a:buChar char="•"/>
            </a:pPr>
            <a:r>
              <a:rPr lang="en-US" sz="1600" dirty="0"/>
              <a:t>e.g. redundancy to meet reliability goals</a:t>
            </a:r>
          </a:p>
          <a:p>
            <a:pPr lvl="1">
              <a:buFont typeface="Arial" panose="020B0604020202020204" pitchFamily="34" charset="0"/>
              <a:buChar char="•"/>
            </a:pPr>
            <a:r>
              <a:rPr lang="en-US" b="1" dirty="0"/>
              <a:t>Sensitivity points </a:t>
            </a:r>
            <a:r>
              <a:rPr lang="en-US" dirty="0"/>
              <a:t>– decisions where a </a:t>
            </a:r>
            <a:r>
              <a:rPr lang="en-US" b="1" dirty="0"/>
              <a:t>slight change</a:t>
            </a:r>
            <a:r>
              <a:rPr lang="en-US" dirty="0"/>
              <a:t> makes a </a:t>
            </a:r>
            <a:r>
              <a:rPr lang="en-US" b="1" dirty="0"/>
              <a:t>significant difference</a:t>
            </a:r>
            <a:r>
              <a:rPr lang="en-US" dirty="0"/>
              <a:t> in some QA</a:t>
            </a:r>
          </a:p>
          <a:p>
            <a:pPr lvl="2">
              <a:buFont typeface="Arial" panose="020B0604020202020204" pitchFamily="34" charset="0"/>
              <a:buChar char="•"/>
            </a:pPr>
            <a:r>
              <a:rPr lang="en-US" sz="1600" dirty="0"/>
              <a:t>e.g. cache size change can affect latency drastically</a:t>
            </a:r>
          </a:p>
          <a:p>
            <a:pPr lvl="1">
              <a:buFont typeface="Arial" panose="020B0604020202020204" pitchFamily="34" charset="0"/>
              <a:buChar char="•"/>
            </a:pPr>
            <a:r>
              <a:rPr lang="en-US" b="1" dirty="0"/>
              <a:t>Trade-offs</a:t>
            </a:r>
            <a:r>
              <a:rPr lang="en-US" dirty="0"/>
              <a:t> – decisions that improve one QA and worsen another</a:t>
            </a:r>
          </a:p>
          <a:p>
            <a:pPr lvl="2">
              <a:buFont typeface="Arial" panose="020B0604020202020204" pitchFamily="34" charset="0"/>
              <a:buChar char="•"/>
            </a:pPr>
            <a:r>
              <a:rPr lang="en-US" sz="1600" dirty="0"/>
              <a:t>e.g. encryption improves security, but affects performance</a:t>
            </a:r>
          </a:p>
          <a:p>
            <a:r>
              <a:rPr lang="en-US" b="1" dirty="0"/>
              <a:t>Not precise analysis </a:t>
            </a:r>
            <a:r>
              <a:rPr lang="en-US" dirty="0"/>
              <a:t>– find </a:t>
            </a:r>
            <a:r>
              <a:rPr lang="en-US" b="1" dirty="0"/>
              <a:t>potential conflicts</a:t>
            </a:r>
            <a:r>
              <a:rPr lang="en-US" dirty="0"/>
              <a:t> between architectural decisions and predicted quality to identify </a:t>
            </a:r>
            <a:r>
              <a:rPr lang="en-US" b="1" dirty="0"/>
              <a:t>possible design mitigations </a:t>
            </a:r>
          </a:p>
        </p:txBody>
      </p:sp>
    </p:spTree>
    <p:extLst>
      <p:ext uri="{BB962C8B-B14F-4D97-AF65-F5344CB8AC3E}">
        <p14:creationId xmlns:p14="http://schemas.microsoft.com/office/powerpoint/2010/main" val="501274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ATAM Outputs</a:t>
            </a:r>
          </a:p>
        </p:txBody>
      </p:sp>
      <p:sp>
        <p:nvSpPr>
          <p:cNvPr id="3" name="Content Placeholder 2"/>
          <p:cNvSpPr>
            <a:spLocks noGrp="1"/>
          </p:cNvSpPr>
          <p:nvPr>
            <p:ph idx="1"/>
          </p:nvPr>
        </p:nvSpPr>
        <p:spPr/>
        <p:txBody>
          <a:bodyPr>
            <a:normAutofit lnSpcReduction="10000"/>
          </a:bodyPr>
          <a:lstStyle/>
          <a:p>
            <a:pPr marL="230188" indent="-230188">
              <a:buFont typeface="Arial" panose="020B0604020202020204" pitchFamily="34" charset="0"/>
              <a:buChar char="•"/>
            </a:pPr>
            <a:r>
              <a:rPr lang="en-US" b="1" dirty="0"/>
              <a:t>Presentation of the architecture</a:t>
            </a:r>
            <a:r>
              <a:rPr lang="en-US" dirty="0"/>
              <a:t> — shared understanding of context, components, patterns, data flow, and deployment</a:t>
            </a:r>
          </a:p>
          <a:p>
            <a:pPr marL="230188" indent="-230188">
              <a:buFont typeface="Arial" panose="020B0604020202020204" pitchFamily="34" charset="0"/>
              <a:buChar char="•"/>
            </a:pPr>
            <a:r>
              <a:rPr lang="en-US" b="1" dirty="0"/>
              <a:t>Business goals</a:t>
            </a:r>
            <a:r>
              <a:rPr lang="en-US" dirty="0"/>
              <a:t> — stakeholders re-align on shared goals (e.g. +15% retention through better performance)</a:t>
            </a:r>
          </a:p>
          <a:p>
            <a:pPr marL="230188" indent="-230188">
              <a:buFont typeface="Arial" panose="020B0604020202020204" pitchFamily="34" charset="0"/>
              <a:buChar char="•"/>
            </a:pPr>
            <a:r>
              <a:rPr lang="en-US" b="1" dirty="0"/>
              <a:t>Prioritized QA requirements</a:t>
            </a:r>
            <a:r>
              <a:rPr lang="en-US" dirty="0"/>
              <a:t> — expressed as QA scenarios, focuses evaluation on what matters most</a:t>
            </a:r>
          </a:p>
          <a:p>
            <a:pPr marL="230188" indent="-230188">
              <a:buFont typeface="Arial" panose="020B0604020202020204" pitchFamily="34" charset="0"/>
              <a:buChar char="•"/>
            </a:pPr>
            <a:r>
              <a:rPr lang="en-US" b="1" dirty="0"/>
              <a:t>Risks, non-risks &amp; risk themes</a:t>
            </a:r>
            <a:r>
              <a:rPr lang="en-US" dirty="0"/>
              <a:t> — risk themes cluster related risks (e.g. recurring performance issues from centralized data access)</a:t>
            </a:r>
          </a:p>
          <a:p>
            <a:pPr marL="230188" indent="-230188">
              <a:buFont typeface="Arial" panose="020B0604020202020204" pitchFamily="34" charset="0"/>
              <a:buChar char="•"/>
            </a:pPr>
            <a:r>
              <a:rPr lang="en-US" b="1" dirty="0"/>
              <a:t>Decisions-to-QA mapping</a:t>
            </a:r>
            <a:r>
              <a:rPr lang="en-US" dirty="0"/>
              <a:t> — traceability confirms every quality requirement has architectural backing</a:t>
            </a:r>
          </a:p>
          <a:p>
            <a:pPr marL="230188" indent="-230188">
              <a:buFont typeface="Arial" panose="020B0604020202020204" pitchFamily="34" charset="0"/>
              <a:buChar char="•"/>
            </a:pPr>
            <a:r>
              <a:rPr lang="en-US" b="1" dirty="0"/>
              <a:t>Sensitivity points &amp; trade-offs</a:t>
            </a:r>
            <a:r>
              <a:rPr lang="en-US" dirty="0"/>
              <a:t> — small changes with outsized QA impact, or one QA gained at another's expense</a:t>
            </a:r>
          </a:p>
        </p:txBody>
      </p:sp>
    </p:spTree>
    <p:extLst>
      <p:ext uri="{BB962C8B-B14F-4D97-AF65-F5344CB8AC3E}">
        <p14:creationId xmlns:p14="http://schemas.microsoft.com/office/powerpoint/2010/main" val="3505002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ATAM Context</a:t>
            </a:r>
          </a:p>
        </p:txBody>
      </p:sp>
      <p:sp>
        <p:nvSpPr>
          <p:cNvPr id="3" name="Content Placeholder 2"/>
          <p:cNvSpPr>
            <a:spLocks noGrp="1"/>
          </p:cNvSpPr>
          <p:nvPr>
            <p:ph idx="1"/>
          </p:nvPr>
        </p:nvSpPr>
        <p:spPr/>
        <p:txBody>
          <a:bodyPr>
            <a:normAutofit lnSpcReduction="10000"/>
          </a:bodyPr>
          <a:lstStyle/>
          <a:p>
            <a:r>
              <a:rPr lang="en-US" b="1" dirty="0"/>
              <a:t>Preconditions:</a:t>
            </a:r>
          </a:p>
          <a:p>
            <a:pPr lvl="1">
              <a:buFont typeface="Arial" panose="020B0604020202020204" pitchFamily="34" charset="0"/>
              <a:buChar char="•"/>
            </a:pPr>
            <a:r>
              <a:rPr lang="en-US" dirty="0"/>
              <a:t>Software </a:t>
            </a:r>
            <a:r>
              <a:rPr lang="en-US" b="1" dirty="0"/>
              <a:t>architecture exists </a:t>
            </a:r>
            <a:r>
              <a:rPr lang="en-US" dirty="0"/>
              <a:t>and is </a:t>
            </a:r>
            <a:r>
              <a:rPr lang="en-US" b="1" dirty="0"/>
              <a:t>documented</a:t>
            </a:r>
          </a:p>
          <a:p>
            <a:pPr lvl="1">
              <a:buFont typeface="Arial" panose="020B0604020202020204" pitchFamily="34" charset="0"/>
              <a:buChar char="•"/>
            </a:pPr>
            <a:r>
              <a:rPr lang="en-US" dirty="0"/>
              <a:t>Prepare architecture and business presentations</a:t>
            </a:r>
          </a:p>
          <a:p>
            <a:pPr lvl="2">
              <a:buFont typeface="Arial" panose="020B0604020202020204" pitchFamily="34" charset="0"/>
              <a:buChar char="•"/>
            </a:pPr>
            <a:r>
              <a:rPr lang="en-US" sz="1600" dirty="0"/>
              <a:t>Need to explain how the architecture works</a:t>
            </a:r>
          </a:p>
          <a:p>
            <a:pPr lvl="1">
              <a:buFont typeface="Arial" panose="020B0604020202020204" pitchFamily="34" charset="0"/>
              <a:buChar char="•"/>
            </a:pPr>
            <a:r>
              <a:rPr lang="en-US" dirty="0"/>
              <a:t>Material is reviewed ahead of time</a:t>
            </a:r>
          </a:p>
          <a:p>
            <a:r>
              <a:rPr lang="en-US" b="1" dirty="0"/>
              <a:t>Evaluation team – 3-5 “outsiders”:</a:t>
            </a:r>
          </a:p>
          <a:p>
            <a:pPr lvl="1">
              <a:buFont typeface="Arial" panose="020B0604020202020204" pitchFamily="34" charset="0"/>
              <a:buChar char="•"/>
            </a:pPr>
            <a:r>
              <a:rPr lang="en-US" dirty="0"/>
              <a:t>Experienced architects</a:t>
            </a:r>
          </a:p>
          <a:p>
            <a:pPr lvl="1">
              <a:buFont typeface="Arial" panose="020B0604020202020204" pitchFamily="34" charset="0"/>
              <a:buChar char="•"/>
            </a:pPr>
            <a:r>
              <a:rPr lang="en-US" dirty="0"/>
              <a:t>Roles – team leader, moderator, scribe(s), questioners</a:t>
            </a:r>
          </a:p>
          <a:p>
            <a:r>
              <a:rPr lang="en-US" b="1" dirty="0"/>
              <a:t>Representative stakeholders and decision makers:</a:t>
            </a:r>
          </a:p>
          <a:p>
            <a:pPr lvl="1">
              <a:buFont typeface="Arial" panose="020B0604020202020204" pitchFamily="34" charset="0"/>
              <a:buChar char="•"/>
            </a:pPr>
            <a:r>
              <a:rPr lang="en-US" dirty="0"/>
              <a:t>System architects and lead developers</a:t>
            </a:r>
          </a:p>
          <a:p>
            <a:pPr lvl="1">
              <a:buFont typeface="Arial" panose="020B0604020202020204" pitchFamily="34" charset="0"/>
              <a:buChar char="•"/>
            </a:pPr>
            <a:r>
              <a:rPr lang="en-US" dirty="0"/>
              <a:t>Business and project management – can authorize architectural decisions</a:t>
            </a:r>
          </a:p>
          <a:p>
            <a:pPr lvl="1">
              <a:buFont typeface="Arial" panose="020B0604020202020204" pitchFamily="34" charset="0"/>
              <a:buChar char="•"/>
            </a:pPr>
            <a:r>
              <a:rPr lang="en-US" dirty="0"/>
              <a:t>End users, domain experts, and operations staff</a:t>
            </a:r>
          </a:p>
        </p:txBody>
      </p:sp>
    </p:spTree>
    <p:extLst>
      <p:ext uri="{BB962C8B-B14F-4D97-AF65-F5344CB8AC3E}">
        <p14:creationId xmlns:p14="http://schemas.microsoft.com/office/powerpoint/2010/main" val="1740790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ATAM Phases</a:t>
            </a:r>
          </a:p>
        </p:txBody>
      </p:sp>
      <p:sp>
        <p:nvSpPr>
          <p:cNvPr id="3" name="Content Placeholder 2">
            <a:extLst>
              <a:ext uri="{FF2B5EF4-FFF2-40B4-BE49-F238E27FC236}">
                <a16:creationId xmlns:a16="http://schemas.microsoft.com/office/drawing/2014/main" id="{E0EA575A-6E3C-6FE6-8A12-A16CE6F9E70C}"/>
              </a:ext>
            </a:extLst>
          </p:cNvPr>
          <p:cNvSpPr>
            <a:spLocks noGrp="1"/>
          </p:cNvSpPr>
          <p:nvPr>
            <p:ph idx="1"/>
          </p:nvPr>
        </p:nvSpPr>
        <p:spPr/>
        <p:txBody>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4184548048"/>
              </p:ext>
            </p:extLst>
          </p:nvPr>
        </p:nvGraphicFramePr>
        <p:xfrm>
          <a:off x="1214411" y="1882358"/>
          <a:ext cx="9930818" cy="3205480"/>
        </p:xfrm>
        <a:graphic>
          <a:graphicData uri="http://schemas.openxmlformats.org/drawingml/2006/table">
            <a:tbl>
              <a:tblPr firstRow="1" bandRow="1">
                <a:tableStyleId>{93296810-A885-4BE3-A3E7-6D5BEEA58F35}</a:tableStyleId>
              </a:tblPr>
              <a:tblGrid>
                <a:gridCol w="812944">
                  <a:extLst>
                    <a:ext uri="{9D8B030D-6E8A-4147-A177-3AD203B41FA5}">
                      <a16:colId xmlns:a16="http://schemas.microsoft.com/office/drawing/2014/main" val="20000"/>
                    </a:ext>
                  </a:extLst>
                </a:gridCol>
                <a:gridCol w="3474720">
                  <a:extLst>
                    <a:ext uri="{9D8B030D-6E8A-4147-A177-3AD203B41FA5}">
                      <a16:colId xmlns:a16="http://schemas.microsoft.com/office/drawing/2014/main" val="20001"/>
                    </a:ext>
                  </a:extLst>
                </a:gridCol>
                <a:gridCol w="3160449">
                  <a:extLst>
                    <a:ext uri="{9D8B030D-6E8A-4147-A177-3AD203B41FA5}">
                      <a16:colId xmlns:a16="http://schemas.microsoft.com/office/drawing/2014/main" val="20002"/>
                    </a:ext>
                  </a:extLst>
                </a:gridCol>
                <a:gridCol w="2482705">
                  <a:extLst>
                    <a:ext uri="{9D8B030D-6E8A-4147-A177-3AD203B41FA5}">
                      <a16:colId xmlns:a16="http://schemas.microsoft.com/office/drawing/2014/main" val="20003"/>
                    </a:ext>
                  </a:extLst>
                </a:gridCol>
              </a:tblGrid>
              <a:tr h="370840">
                <a:tc>
                  <a:txBody>
                    <a:bodyPr/>
                    <a:lstStyle/>
                    <a:p>
                      <a:r>
                        <a:rPr lang="en-US" dirty="0"/>
                        <a:t>Phase</a:t>
                      </a:r>
                    </a:p>
                  </a:txBody>
                  <a:tcPr/>
                </a:tc>
                <a:tc>
                  <a:txBody>
                    <a:bodyPr/>
                    <a:lstStyle/>
                    <a:p>
                      <a:r>
                        <a:rPr lang="en-US" dirty="0"/>
                        <a:t>Activity</a:t>
                      </a:r>
                    </a:p>
                  </a:txBody>
                  <a:tcPr/>
                </a:tc>
                <a:tc>
                  <a:txBody>
                    <a:bodyPr/>
                    <a:lstStyle/>
                    <a:p>
                      <a:r>
                        <a:rPr lang="en-US" dirty="0"/>
                        <a:t>Participants</a:t>
                      </a:r>
                    </a:p>
                  </a:txBody>
                  <a:tcPr/>
                </a:tc>
                <a:tc>
                  <a:txBody>
                    <a:bodyPr/>
                    <a:lstStyle/>
                    <a:p>
                      <a:r>
                        <a:rPr lang="en-US" dirty="0"/>
                        <a:t>Typical duration</a:t>
                      </a:r>
                    </a:p>
                  </a:txBody>
                  <a:tcPr/>
                </a:tc>
                <a:extLst>
                  <a:ext uri="{0D108BD9-81ED-4DB2-BD59-A6C34878D82A}">
                    <a16:rowId xmlns:a16="http://schemas.microsoft.com/office/drawing/2014/main" val="10000"/>
                  </a:ext>
                </a:extLst>
              </a:tr>
              <a:tr h="370840">
                <a:tc>
                  <a:txBody>
                    <a:bodyPr/>
                    <a:lstStyle/>
                    <a:p>
                      <a:r>
                        <a:rPr lang="en-US" dirty="0"/>
                        <a:t>0</a:t>
                      </a:r>
                    </a:p>
                  </a:txBody>
                  <a:tcPr/>
                </a:tc>
                <a:tc>
                  <a:txBody>
                    <a:bodyPr/>
                    <a:lstStyle/>
                    <a:p>
                      <a:r>
                        <a:rPr lang="en-US" dirty="0"/>
                        <a:t>Partnership and preparation:  Logistics, planning, stakeholder recruitment, team formation</a:t>
                      </a:r>
                    </a:p>
                  </a:txBody>
                  <a:tcPr/>
                </a:tc>
                <a:tc>
                  <a:txBody>
                    <a:bodyPr/>
                    <a:lstStyle/>
                    <a:p>
                      <a:r>
                        <a:rPr lang="en-US" dirty="0"/>
                        <a:t>Evaluation team leadership</a:t>
                      </a:r>
                      <a:r>
                        <a:rPr lang="en-US" baseline="0" dirty="0"/>
                        <a:t> and key project decision-makers</a:t>
                      </a:r>
                      <a:endParaRPr lang="en-US" dirty="0"/>
                    </a:p>
                  </a:txBody>
                  <a:tcPr/>
                </a:tc>
                <a:tc>
                  <a:txBody>
                    <a:bodyPr/>
                    <a:lstStyle/>
                    <a:p>
                      <a:r>
                        <a:rPr lang="en-US" dirty="0"/>
                        <a:t>Proceeds informally as required, perhaps over a few weeks</a:t>
                      </a:r>
                    </a:p>
                  </a:txBody>
                  <a:tcPr/>
                </a:tc>
                <a:extLst>
                  <a:ext uri="{0D108BD9-81ED-4DB2-BD59-A6C34878D82A}">
                    <a16:rowId xmlns:a16="http://schemas.microsoft.com/office/drawing/2014/main" val="10001"/>
                  </a:ext>
                </a:extLst>
              </a:tr>
              <a:tr h="370840">
                <a:tc>
                  <a:txBody>
                    <a:bodyPr/>
                    <a:lstStyle/>
                    <a:p>
                      <a:r>
                        <a:rPr lang="en-US" dirty="0"/>
                        <a:t>1</a:t>
                      </a:r>
                    </a:p>
                  </a:txBody>
                  <a:tcPr/>
                </a:tc>
                <a:tc>
                  <a:txBody>
                    <a:bodyPr/>
                    <a:lstStyle/>
                    <a:p>
                      <a:r>
                        <a:rPr lang="en-US" dirty="0"/>
                        <a:t>Evaluation</a:t>
                      </a:r>
                      <a:r>
                        <a:rPr lang="en-US" baseline="0" dirty="0"/>
                        <a:t>:  Steps 1-6</a:t>
                      </a:r>
                      <a:endParaRPr lang="en-US" dirty="0"/>
                    </a:p>
                  </a:txBody>
                  <a:tcPr/>
                </a:tc>
                <a:tc>
                  <a:txBody>
                    <a:bodyPr/>
                    <a:lstStyle/>
                    <a:p>
                      <a:r>
                        <a:rPr lang="en-US" dirty="0"/>
                        <a:t>Evaluation</a:t>
                      </a:r>
                      <a:r>
                        <a:rPr lang="en-US" baseline="0" dirty="0"/>
                        <a:t> team and project decision-makers</a:t>
                      </a:r>
                      <a:endParaRPr lang="en-US" dirty="0"/>
                    </a:p>
                  </a:txBody>
                  <a:tcPr/>
                </a:tc>
                <a:tc>
                  <a:txBody>
                    <a:bodyPr/>
                    <a:lstStyle/>
                    <a:p>
                      <a:r>
                        <a:rPr lang="en-US" dirty="0"/>
                        <a:t>1-2 days followed by a hiatus of 2-3 weeks</a:t>
                      </a:r>
                    </a:p>
                  </a:txBody>
                  <a:tcPr/>
                </a:tc>
                <a:extLst>
                  <a:ext uri="{0D108BD9-81ED-4DB2-BD59-A6C34878D82A}">
                    <a16:rowId xmlns:a16="http://schemas.microsoft.com/office/drawing/2014/main" val="10002"/>
                  </a:ext>
                </a:extLst>
              </a:tr>
              <a:tr h="370840">
                <a:tc>
                  <a:txBody>
                    <a:bodyPr/>
                    <a:lstStyle/>
                    <a:p>
                      <a:r>
                        <a:rPr lang="en-US" dirty="0"/>
                        <a:t>2</a:t>
                      </a:r>
                    </a:p>
                  </a:txBody>
                  <a:tcPr/>
                </a:tc>
                <a:tc>
                  <a:txBody>
                    <a:bodyPr/>
                    <a:lstStyle/>
                    <a:p>
                      <a:r>
                        <a:rPr lang="en-US" dirty="0"/>
                        <a:t>Evaluation:  Steps 7-9</a:t>
                      </a:r>
                    </a:p>
                  </a:txBody>
                  <a:tcPr/>
                </a:tc>
                <a:tc>
                  <a:txBody>
                    <a:bodyPr/>
                    <a:lstStyle/>
                    <a:p>
                      <a:r>
                        <a:rPr lang="en-US" dirty="0"/>
                        <a:t>Evaluation</a:t>
                      </a:r>
                      <a:r>
                        <a:rPr lang="en-US" baseline="0" dirty="0"/>
                        <a:t> team, project decision-makers, stakeholders</a:t>
                      </a:r>
                      <a:endParaRPr lang="en-US" dirty="0"/>
                    </a:p>
                  </a:txBody>
                  <a:tcPr/>
                </a:tc>
                <a:tc>
                  <a:txBody>
                    <a:bodyPr/>
                    <a:lstStyle/>
                    <a:p>
                      <a:r>
                        <a:rPr lang="en-US" dirty="0"/>
                        <a:t>2 days</a:t>
                      </a:r>
                    </a:p>
                  </a:txBody>
                  <a:tcPr/>
                </a:tc>
                <a:extLst>
                  <a:ext uri="{0D108BD9-81ED-4DB2-BD59-A6C34878D82A}">
                    <a16:rowId xmlns:a16="http://schemas.microsoft.com/office/drawing/2014/main" val="10003"/>
                  </a:ext>
                </a:extLst>
              </a:tr>
              <a:tr h="370840">
                <a:tc>
                  <a:txBody>
                    <a:bodyPr/>
                    <a:lstStyle/>
                    <a:p>
                      <a:r>
                        <a:rPr lang="en-US" dirty="0"/>
                        <a:t>3</a:t>
                      </a:r>
                    </a:p>
                  </a:txBody>
                  <a:tcPr/>
                </a:tc>
                <a:tc>
                  <a:txBody>
                    <a:bodyPr/>
                    <a:lstStyle/>
                    <a:p>
                      <a:r>
                        <a:rPr lang="en-US" dirty="0"/>
                        <a:t>Follow-up:  Report generation</a:t>
                      </a:r>
                      <a:r>
                        <a:rPr lang="en-US" baseline="0" dirty="0"/>
                        <a:t> and delivery, process improvement</a:t>
                      </a:r>
                      <a:endParaRPr lang="en-US" dirty="0"/>
                    </a:p>
                  </a:txBody>
                  <a:tcPr/>
                </a:tc>
                <a:tc>
                  <a:txBody>
                    <a:bodyPr/>
                    <a:lstStyle/>
                    <a:p>
                      <a:r>
                        <a:rPr lang="en-US" dirty="0"/>
                        <a:t>Evaluation</a:t>
                      </a:r>
                      <a:r>
                        <a:rPr lang="en-US" baseline="0" dirty="0"/>
                        <a:t> team and evaluation client</a:t>
                      </a:r>
                      <a:endParaRPr lang="en-US" dirty="0"/>
                    </a:p>
                  </a:txBody>
                  <a:tcPr/>
                </a:tc>
                <a:tc>
                  <a:txBody>
                    <a:bodyPr/>
                    <a:lstStyle/>
                    <a:p>
                      <a:r>
                        <a:rPr lang="en-US" dirty="0"/>
                        <a:t>1</a:t>
                      </a:r>
                      <a:r>
                        <a:rPr lang="en-US" baseline="0" dirty="0"/>
                        <a:t> week</a:t>
                      </a:r>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09936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66C96-E2E5-4329-832C-3ECD733A12DC}"/>
              </a:ext>
            </a:extLst>
          </p:cNvPr>
          <p:cNvSpPr>
            <a:spLocks noGrp="1"/>
          </p:cNvSpPr>
          <p:nvPr>
            <p:ph type="title"/>
          </p:nvPr>
        </p:nvSpPr>
        <p:spPr/>
        <p:txBody>
          <a:bodyPr/>
          <a:lstStyle/>
          <a:p>
            <a:r>
              <a:rPr lang="en-US" dirty="0"/>
              <a:t>Tools and techniques to help</a:t>
            </a:r>
          </a:p>
        </p:txBody>
      </p:sp>
      <p:sp>
        <p:nvSpPr>
          <p:cNvPr id="3" name="Content Placeholder 2">
            <a:extLst>
              <a:ext uri="{FF2B5EF4-FFF2-40B4-BE49-F238E27FC236}">
                <a16:creationId xmlns:a16="http://schemas.microsoft.com/office/drawing/2014/main" id="{3F1A76D5-EB8E-4652-BC15-097D7B8B92BF}"/>
              </a:ext>
            </a:extLst>
          </p:cNvPr>
          <p:cNvSpPr>
            <a:spLocks noGrp="1"/>
          </p:cNvSpPr>
          <p:nvPr>
            <p:ph idx="1"/>
          </p:nvPr>
        </p:nvSpPr>
        <p:spPr/>
        <p:txBody>
          <a:bodyPr>
            <a:normAutofit fontScale="92500" lnSpcReduction="20000"/>
          </a:bodyPr>
          <a:lstStyle/>
          <a:p>
            <a:pPr marL="514350" indent="-227013">
              <a:buFont typeface="Arial" panose="020B0604020202020204" pitchFamily="34" charset="0"/>
              <a:buChar char="•"/>
            </a:pPr>
            <a:r>
              <a:rPr lang="en-US" dirty="0"/>
              <a:t>Checklists</a:t>
            </a:r>
          </a:p>
          <a:p>
            <a:pPr marL="806958" lvl="1" indent="-227013">
              <a:buFont typeface="Arial" panose="020B0604020202020204" pitchFamily="34" charset="0"/>
              <a:buChar char="•"/>
            </a:pPr>
            <a:r>
              <a:rPr lang="en-US" dirty="0"/>
              <a:t>Every reasonable architecture should have…</a:t>
            </a:r>
          </a:p>
          <a:p>
            <a:pPr marL="806958" lvl="1" indent="-227013">
              <a:buFont typeface="Arial" panose="020B0604020202020204" pitchFamily="34" charset="0"/>
              <a:buChar char="•"/>
            </a:pPr>
            <a:r>
              <a:rPr lang="en-US" dirty="0"/>
              <a:t>Based on</a:t>
            </a:r>
          </a:p>
          <a:p>
            <a:pPr marL="989838" lvl="2" indent="-227013">
              <a:buFont typeface="Arial" panose="020B0604020202020204" pitchFamily="34" charset="0"/>
              <a:buChar char="•"/>
            </a:pPr>
            <a:r>
              <a:rPr lang="en-US" sz="1600" dirty="0"/>
              <a:t>Previous experience</a:t>
            </a:r>
          </a:p>
          <a:p>
            <a:pPr marL="989838" lvl="2" indent="-227013">
              <a:buFont typeface="Arial" panose="020B0604020202020204" pitchFamily="34" charset="0"/>
              <a:buChar char="•"/>
            </a:pPr>
            <a:r>
              <a:rPr lang="en-US" sz="1600" dirty="0"/>
              <a:t>Domain</a:t>
            </a:r>
          </a:p>
          <a:p>
            <a:pPr marL="989838" lvl="2" indent="-227013">
              <a:buFont typeface="Arial" panose="020B0604020202020204" pitchFamily="34" charset="0"/>
              <a:buChar char="•"/>
            </a:pPr>
            <a:r>
              <a:rPr lang="en-US" sz="1600" dirty="0"/>
              <a:t>Chosen patterns, deployment, context, etc (e.g., monolith vs microservices)</a:t>
            </a:r>
          </a:p>
          <a:p>
            <a:pPr marL="806958" lvl="1" indent="-227013">
              <a:buFont typeface="Arial" panose="020B0604020202020204" pitchFamily="34" charset="0"/>
              <a:buChar char="•"/>
            </a:pPr>
            <a:r>
              <a:rPr lang="en-US" dirty="0"/>
              <a:t>Can be found online (e.g. OWASP Cheat Sheets)</a:t>
            </a:r>
          </a:p>
          <a:p>
            <a:pPr marL="514350" indent="-227013">
              <a:buFont typeface="Arial" panose="020B0604020202020204" pitchFamily="34" charset="0"/>
              <a:buChar char="•"/>
            </a:pPr>
            <a:r>
              <a:rPr lang="en-US" dirty="0"/>
              <a:t>Thought experiments</a:t>
            </a:r>
          </a:p>
          <a:p>
            <a:pPr marL="806958" lvl="1" indent="-227013">
              <a:buFont typeface="Arial" panose="020B0604020202020204" pitchFamily="34" charset="0"/>
              <a:buChar char="•"/>
            </a:pPr>
            <a:r>
              <a:rPr lang="en-US" dirty="0"/>
              <a:t>What if…</a:t>
            </a:r>
          </a:p>
          <a:p>
            <a:pPr marL="514350" indent="-227013">
              <a:buFont typeface="Arial" panose="020B0604020202020204" pitchFamily="34" charset="0"/>
              <a:buChar char="•"/>
            </a:pPr>
            <a:r>
              <a:rPr lang="en-US" dirty="0"/>
              <a:t>Analytical Models</a:t>
            </a:r>
          </a:p>
          <a:p>
            <a:pPr marL="806958" lvl="1" indent="-227013">
              <a:buFont typeface="Arial" panose="020B0604020202020204" pitchFamily="34" charset="0"/>
              <a:buChar char="•"/>
            </a:pPr>
            <a:r>
              <a:rPr lang="en-US" dirty="0"/>
              <a:t>e.g. calculate overall availability based on components' availability</a:t>
            </a:r>
          </a:p>
          <a:p>
            <a:pPr marL="514350" indent="-227013">
              <a:buFont typeface="Arial" panose="020B0604020202020204" pitchFamily="34" charset="0"/>
              <a:buChar char="•"/>
            </a:pPr>
            <a:r>
              <a:rPr lang="en-US" dirty="0"/>
              <a:t>Prototype and Simulations</a:t>
            </a:r>
          </a:p>
          <a:p>
            <a:pPr marL="287337" indent="0">
              <a:buNone/>
            </a:pPr>
            <a:r>
              <a:rPr lang="en-US" sz="1600" i="1" dirty="0">
                <a:solidFill>
                  <a:schemeClr val="dk2"/>
                </a:solidFill>
              </a:rPr>
              <a:t>See appendix (slides 26–27) for detailed reference notes on each technique</a:t>
            </a:r>
          </a:p>
        </p:txBody>
      </p:sp>
    </p:spTree>
    <p:extLst>
      <p:ext uri="{BB962C8B-B14F-4D97-AF65-F5344CB8AC3E}">
        <p14:creationId xmlns:p14="http://schemas.microsoft.com/office/powerpoint/2010/main" val="2060158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Class Activity (If time permits)</a:t>
            </a:r>
          </a:p>
        </p:txBody>
      </p:sp>
      <p:sp>
        <p:nvSpPr>
          <p:cNvPr id="3" name="Content Placeholder 2"/>
          <p:cNvSpPr>
            <a:spLocks noGrp="1"/>
          </p:cNvSpPr>
          <p:nvPr>
            <p:ph idx="1"/>
          </p:nvPr>
        </p:nvSpPr>
        <p:spPr/>
        <p:txBody>
          <a:bodyPr>
            <a:normAutofit/>
          </a:bodyPr>
          <a:lstStyle/>
          <a:p>
            <a:r>
              <a:rPr lang="en-US" b="1" dirty="0">
                <a:solidFill>
                  <a:srgbClr val="006600"/>
                </a:solidFill>
              </a:rPr>
              <a:t>Run an ATAM for your project</a:t>
            </a:r>
          </a:p>
          <a:p>
            <a:r>
              <a:rPr lang="en-US" b="1" dirty="0">
                <a:solidFill>
                  <a:srgbClr val="006600"/>
                </a:solidFill>
              </a:rPr>
              <a:t>Two “volunteers” from another team will serve as experienced architects for evaluation</a:t>
            </a:r>
          </a:p>
          <a:p>
            <a:r>
              <a:rPr lang="en-US" b="1" dirty="0">
                <a:solidFill>
                  <a:srgbClr val="006600"/>
                </a:solidFill>
              </a:rPr>
              <a:t>Prepare “presentation” today – business drivers, architecture design, QA utility tree</a:t>
            </a:r>
          </a:p>
          <a:p>
            <a:r>
              <a:rPr lang="en-US" b="1" dirty="0">
                <a:solidFill>
                  <a:srgbClr val="006600"/>
                </a:solidFill>
              </a:rPr>
              <a:t>Perform evaluation in the next class (step 6)</a:t>
            </a:r>
          </a:p>
          <a:p>
            <a:r>
              <a:rPr lang="en-US" b="1" dirty="0">
                <a:solidFill>
                  <a:srgbClr val="006600"/>
                </a:solidFill>
              </a:rPr>
              <a:t>Document your results; risks, sensitivity points, tradeoffs, defects, overall assessment</a:t>
            </a:r>
          </a:p>
          <a:p>
            <a:r>
              <a:rPr lang="en-US" b="1" dirty="0">
                <a:solidFill>
                  <a:srgbClr val="006600"/>
                </a:solidFill>
              </a:rPr>
              <a:t>Submit to the Activities/ATAM </a:t>
            </a:r>
            <a:r>
              <a:rPr lang="en-US" b="1" dirty="0" err="1">
                <a:solidFill>
                  <a:srgbClr val="006600"/>
                </a:solidFill>
              </a:rPr>
              <a:t>dropbox</a:t>
            </a:r>
            <a:endParaRPr lang="en-US" b="1" dirty="0">
              <a:solidFill>
                <a:srgbClr val="006600"/>
              </a:solidFill>
            </a:endParaRPr>
          </a:p>
          <a:p>
            <a:endParaRPr lang="en-US" dirty="0"/>
          </a:p>
          <a:p>
            <a:endParaRPr lang="en-US" dirty="0"/>
          </a:p>
        </p:txBody>
      </p:sp>
    </p:spTree>
    <p:extLst>
      <p:ext uri="{BB962C8B-B14F-4D97-AF65-F5344CB8AC3E}">
        <p14:creationId xmlns:p14="http://schemas.microsoft.com/office/powerpoint/2010/main" val="1313015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F5F56-162E-41A4-BCC4-ABB098FBFBF2}"/>
              </a:ext>
            </a:extLst>
          </p:cNvPr>
          <p:cNvSpPr>
            <a:spLocks noGrp="1"/>
          </p:cNvSpPr>
          <p:nvPr>
            <p:ph type="title"/>
          </p:nvPr>
        </p:nvSpPr>
        <p:spPr/>
        <p:txBody>
          <a:bodyPr/>
          <a:lstStyle/>
          <a:p>
            <a:r>
              <a:rPr lang="en-US" dirty="0"/>
              <a:t>Architecture Metaphors</a:t>
            </a:r>
          </a:p>
        </p:txBody>
      </p:sp>
      <p:sp>
        <p:nvSpPr>
          <p:cNvPr id="3" name="Content Placeholder 2">
            <a:extLst>
              <a:ext uri="{FF2B5EF4-FFF2-40B4-BE49-F238E27FC236}">
                <a16:creationId xmlns:a16="http://schemas.microsoft.com/office/drawing/2014/main" id="{C2A91FB6-4588-4F86-A40A-B0DEDB5939B4}"/>
              </a:ext>
            </a:extLst>
          </p:cNvPr>
          <p:cNvSpPr>
            <a:spLocks noGrp="1"/>
          </p:cNvSpPr>
          <p:nvPr>
            <p:ph idx="1"/>
          </p:nvPr>
        </p:nvSpPr>
        <p:spPr/>
        <p:txBody>
          <a:bodyPr>
            <a:normAutofit fontScale="92500" lnSpcReduction="10000"/>
          </a:bodyPr>
          <a:lstStyle/>
          <a:p>
            <a:r>
              <a:rPr lang="en-US" dirty="0"/>
              <a:t>People do not think in abstractions &amp; UML diagrams</a:t>
            </a:r>
          </a:p>
          <a:p>
            <a:pPr lvl="1">
              <a:buFont typeface="Arial" panose="020B0604020202020204" pitchFamily="34" charset="0"/>
              <a:buChar char="•"/>
            </a:pPr>
            <a:r>
              <a:rPr lang="en-US" dirty="0"/>
              <a:t>Majority</a:t>
            </a:r>
          </a:p>
          <a:p>
            <a:r>
              <a:rPr lang="en-US" dirty="0"/>
              <a:t>People think in stories, spaces, &amp; metaphors</a:t>
            </a:r>
          </a:p>
          <a:p>
            <a:r>
              <a:rPr lang="en-US" dirty="0"/>
              <a:t>You open a laptop – what do you see?</a:t>
            </a:r>
          </a:p>
          <a:p>
            <a:r>
              <a:rPr lang="en-US" dirty="0"/>
              <a:t>Desktop – bridge between familiar &amp; new</a:t>
            </a:r>
          </a:p>
          <a:p>
            <a:r>
              <a:rPr lang="en-US" dirty="0"/>
              <a:t>Metaphor</a:t>
            </a:r>
          </a:p>
          <a:p>
            <a:pPr lvl="1">
              <a:buFont typeface="Arial" panose="020B0604020202020204" pitchFamily="34" charset="0"/>
              <a:buChar char="•"/>
            </a:pPr>
            <a:r>
              <a:rPr lang="en-US" dirty="0"/>
              <a:t>Suggests what will follow</a:t>
            </a:r>
          </a:p>
          <a:p>
            <a:pPr lvl="2">
              <a:buFont typeface="Arial" panose="020B0604020202020204" pitchFamily="34" charset="0"/>
              <a:buChar char="•"/>
            </a:pPr>
            <a:r>
              <a:rPr lang="en-US" sz="1600" dirty="0"/>
              <a:t>Desktop </a:t>
            </a:r>
            <a:r>
              <a:rPr lang="en-US" sz="1600" dirty="0">
                <a:sym typeface="Wingdings" panose="05000000000000000000" pitchFamily="2" charset="2"/>
              </a:rPr>
              <a:t></a:t>
            </a:r>
            <a:r>
              <a:rPr lang="en-US" sz="1600" dirty="0"/>
              <a:t> folders, documents, trash can,..</a:t>
            </a:r>
          </a:p>
          <a:p>
            <a:pPr lvl="2">
              <a:buFont typeface="Arial" panose="020B0604020202020204" pitchFamily="34" charset="0"/>
              <a:buChar char="•"/>
            </a:pPr>
            <a:r>
              <a:rPr lang="en-US" sz="1600" dirty="0"/>
              <a:t>Mailbox </a:t>
            </a:r>
            <a:r>
              <a:rPr lang="en-US" sz="1600" dirty="0">
                <a:sym typeface="Wingdings" panose="05000000000000000000" pitchFamily="2" charset="2"/>
              </a:rPr>
              <a:t></a:t>
            </a:r>
            <a:r>
              <a:rPr lang="en-US" sz="1600" dirty="0"/>
              <a:t> messages, inbox, outbox,..</a:t>
            </a:r>
          </a:p>
          <a:p>
            <a:pPr lvl="1">
              <a:buFont typeface="Arial" panose="020B0604020202020204" pitchFamily="34" charset="0"/>
              <a:buChar char="•"/>
            </a:pPr>
            <a:r>
              <a:rPr lang="en-US" dirty="0"/>
              <a:t>Create a shared communication layer</a:t>
            </a:r>
          </a:p>
          <a:p>
            <a:pPr lvl="2">
              <a:buFont typeface="Arial" panose="020B0604020202020204" pitchFamily="34" charset="0"/>
              <a:buChar char="•"/>
            </a:pPr>
            <a:r>
              <a:rPr lang="en-US" sz="1600" dirty="0"/>
              <a:t>Every stakeholder sees the system simultaneously</a:t>
            </a:r>
          </a:p>
          <a:p>
            <a:r>
              <a:rPr lang="en-US" dirty="0">
                <a:sym typeface="Wingdings" panose="05000000000000000000" pitchFamily="2" charset="2"/>
              </a:rPr>
              <a:t></a:t>
            </a:r>
            <a:r>
              <a:rPr lang="en-US" dirty="0"/>
              <a:t> fast learning</a:t>
            </a:r>
          </a:p>
        </p:txBody>
      </p:sp>
    </p:spTree>
    <p:extLst>
      <p:ext uri="{BB962C8B-B14F-4D97-AF65-F5344CB8AC3E}">
        <p14:creationId xmlns:p14="http://schemas.microsoft.com/office/powerpoint/2010/main" val="10363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ATAM Steps (Phase 1 – Steps 1-3)</a:t>
            </a:r>
          </a:p>
        </p:txBody>
      </p:sp>
      <p:sp>
        <p:nvSpPr>
          <p:cNvPr id="3" name="Content Placeholder 2"/>
          <p:cNvSpPr>
            <a:spLocks noGrp="1"/>
          </p:cNvSpPr>
          <p:nvPr>
            <p:ph idx="1"/>
          </p:nvPr>
        </p:nvSpPr>
        <p:spPr/>
        <p:txBody>
          <a:bodyPr>
            <a:normAutofit lnSpcReduction="10000"/>
          </a:bodyPr>
          <a:lstStyle/>
          <a:p>
            <a:pPr marL="457200" indent="-457200">
              <a:buFont typeface="+mj-lt"/>
              <a:buAutoNum type="arabicPeriod"/>
            </a:pPr>
            <a:r>
              <a:rPr lang="en-US" dirty="0"/>
              <a:t>Explain the ATAM process</a:t>
            </a:r>
          </a:p>
          <a:p>
            <a:pPr marL="627063" lvl="1" indent="-182563">
              <a:buFont typeface="Arial" panose="020B0604020202020204" pitchFamily="34" charset="0"/>
              <a:buChar char="•"/>
            </a:pPr>
            <a:r>
              <a:rPr lang="en-US" dirty="0"/>
              <a:t>Explain evaluation method, participant roles, and expected outputs</a:t>
            </a:r>
          </a:p>
          <a:p>
            <a:pPr marL="457200" indent="-457200">
              <a:buFont typeface="+mj-lt"/>
              <a:buAutoNum type="arabicPeriod"/>
            </a:pPr>
            <a:r>
              <a:rPr lang="en-US" dirty="0"/>
              <a:t>Present business drivers</a:t>
            </a:r>
          </a:p>
          <a:p>
            <a:pPr marL="627063" lvl="1" indent="-182563">
              <a:buFont typeface="Arial" panose="020B0604020202020204" pitchFamily="34" charset="0"/>
              <a:buChar char="•"/>
            </a:pPr>
            <a:r>
              <a:rPr lang="en-US" dirty="0"/>
              <a:t>Domain context</a:t>
            </a:r>
          </a:p>
          <a:p>
            <a:pPr marL="627063" lvl="1" indent="-182563">
              <a:buFont typeface="Arial" panose="020B0604020202020204" pitchFamily="34" charset="0"/>
              <a:buChar char="•"/>
            </a:pPr>
            <a:r>
              <a:rPr lang="en-US" dirty="0"/>
              <a:t>High-level functions</a:t>
            </a:r>
          </a:p>
          <a:p>
            <a:pPr marL="627063" lvl="1" indent="-182563">
              <a:buFont typeface="Arial" panose="020B0604020202020204" pitchFamily="34" charset="0"/>
              <a:buChar char="•"/>
            </a:pPr>
            <a:r>
              <a:rPr lang="en-US" dirty="0"/>
              <a:t>Prioritized QA requirements</a:t>
            </a:r>
          </a:p>
          <a:p>
            <a:pPr marL="627063" lvl="1" indent="-182563">
              <a:buFont typeface="Arial" panose="020B0604020202020204" pitchFamily="34" charset="0"/>
              <a:buChar char="•"/>
            </a:pPr>
            <a:r>
              <a:rPr lang="en-US" dirty="0"/>
              <a:t>Any other architecture drivers</a:t>
            </a:r>
          </a:p>
          <a:p>
            <a:pPr marL="457200" indent="-457200">
              <a:buFont typeface="+mj-lt"/>
              <a:buAutoNum type="arabicPeriod"/>
            </a:pPr>
            <a:r>
              <a:rPr lang="en-US" dirty="0"/>
              <a:t>Present architecture</a:t>
            </a:r>
          </a:p>
          <a:p>
            <a:pPr marL="627063" lvl="1" indent="-182563">
              <a:buFont typeface="Arial" panose="020B0604020202020204" pitchFamily="34" charset="0"/>
              <a:buChar char="•"/>
            </a:pPr>
            <a:r>
              <a:rPr lang="en-US" dirty="0"/>
              <a:t>Overview</a:t>
            </a:r>
          </a:p>
          <a:p>
            <a:pPr marL="627063" lvl="1" indent="-182563">
              <a:buFont typeface="Arial" panose="020B0604020202020204" pitchFamily="34" charset="0"/>
              <a:buChar char="•"/>
            </a:pPr>
            <a:r>
              <a:rPr lang="en-US" dirty="0"/>
              <a:t>Technical constraints</a:t>
            </a:r>
          </a:p>
          <a:p>
            <a:pPr marL="627063" lvl="1" indent="-182563">
              <a:buFont typeface="Arial" panose="020B0604020202020204" pitchFamily="34" charset="0"/>
              <a:buChar char="•"/>
            </a:pPr>
            <a:r>
              <a:rPr lang="en-US" dirty="0"/>
              <a:t>Architectural styles and tactics used to address quality attributes with rationale</a:t>
            </a:r>
          </a:p>
          <a:p>
            <a:pPr marL="627063" lvl="1" indent="-182563">
              <a:buFont typeface="Arial" panose="020B0604020202020204" pitchFamily="34" charset="0"/>
              <a:buChar char="•"/>
            </a:pPr>
            <a:r>
              <a:rPr lang="en-US" dirty="0"/>
              <a:t>Most important views</a:t>
            </a:r>
          </a:p>
        </p:txBody>
      </p:sp>
    </p:spTree>
    <p:extLst>
      <p:ext uri="{BB962C8B-B14F-4D97-AF65-F5344CB8AC3E}">
        <p14:creationId xmlns:p14="http://schemas.microsoft.com/office/powerpoint/2010/main" val="2294895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ATAM Steps (Phase 1 – Steps 4-5)</a:t>
            </a:r>
          </a:p>
        </p:txBody>
      </p:sp>
      <p:sp>
        <p:nvSpPr>
          <p:cNvPr id="3" name="Content Placeholder 2"/>
          <p:cNvSpPr>
            <a:spLocks noGrp="1"/>
          </p:cNvSpPr>
          <p:nvPr>
            <p:ph idx="1"/>
          </p:nvPr>
        </p:nvSpPr>
        <p:spPr/>
        <p:txBody>
          <a:bodyPr>
            <a:normAutofit/>
          </a:bodyPr>
          <a:lstStyle/>
          <a:p>
            <a:pPr marL="457200" indent="-457200">
              <a:buFont typeface="+mj-lt"/>
              <a:buAutoNum type="arabicPeriod" startAt="4"/>
            </a:pPr>
            <a:r>
              <a:rPr lang="en-US" dirty="0"/>
              <a:t>Identify key places that address architectural drivers</a:t>
            </a:r>
          </a:p>
          <a:p>
            <a:pPr marL="627063" lvl="1" indent="-182563">
              <a:buFont typeface="Arial" panose="020B0604020202020204" pitchFamily="34" charset="0"/>
              <a:buChar char="•"/>
            </a:pPr>
            <a:r>
              <a:rPr lang="en-US" dirty="0"/>
              <a:t>Identify predominant styles and tactics chosen</a:t>
            </a:r>
          </a:p>
          <a:p>
            <a:pPr marL="457200" indent="-457200">
              <a:buFont typeface="+mj-lt"/>
              <a:buAutoNum type="arabicPeriod" startAt="5"/>
            </a:pPr>
            <a:r>
              <a:rPr lang="en-US" dirty="0"/>
              <a:t>Generate </a:t>
            </a:r>
            <a:r>
              <a:rPr lang="en-US" b="1" dirty="0"/>
              <a:t>QA utility tree </a:t>
            </a:r>
            <a:r>
              <a:rPr lang="en-US" dirty="0"/>
              <a:t>– tool for evaluation</a:t>
            </a:r>
          </a:p>
          <a:p>
            <a:pPr marL="627063" lvl="1" indent="-182563">
              <a:buFont typeface="Arial" panose="020B0604020202020204" pitchFamily="34" charset="0"/>
              <a:buChar char="•"/>
            </a:pPr>
            <a:r>
              <a:rPr lang="en-US" dirty="0"/>
              <a:t>Critical </a:t>
            </a:r>
            <a:r>
              <a:rPr lang="en-US" b="1" dirty="0"/>
              <a:t>QA goals </a:t>
            </a:r>
            <a:r>
              <a:rPr lang="en-US" dirty="0"/>
              <a:t>are high-level </a:t>
            </a:r>
            <a:r>
              <a:rPr lang="en-US" b="1" dirty="0"/>
              <a:t>nodes</a:t>
            </a:r>
          </a:p>
          <a:p>
            <a:pPr marL="809943" lvl="2" indent="-182563">
              <a:buFont typeface="Arial" panose="020B0604020202020204" pitchFamily="34" charset="0"/>
              <a:buChar char="•"/>
            </a:pPr>
            <a:r>
              <a:rPr lang="en-US" sz="1600" dirty="0"/>
              <a:t>Typically performance, modifiability, security, and availability</a:t>
            </a:r>
          </a:p>
          <a:p>
            <a:pPr marL="627063" lvl="1" indent="-182563">
              <a:buFont typeface="Arial" panose="020B0604020202020204" pitchFamily="34" charset="0"/>
              <a:buChar char="•"/>
            </a:pPr>
            <a:r>
              <a:rPr lang="en-US" b="1" dirty="0"/>
              <a:t>Scenarios</a:t>
            </a:r>
            <a:r>
              <a:rPr lang="en-US" dirty="0"/>
              <a:t> are the </a:t>
            </a:r>
            <a:r>
              <a:rPr lang="en-US" b="1" dirty="0"/>
              <a:t>leaves</a:t>
            </a:r>
          </a:p>
          <a:p>
            <a:pPr marL="627063" lvl="1" indent="-182563">
              <a:buFont typeface="Arial" panose="020B0604020202020204" pitchFamily="34" charset="0"/>
              <a:buChar char="•"/>
            </a:pPr>
            <a:r>
              <a:rPr lang="en-US" dirty="0"/>
              <a:t>Result:</a:t>
            </a:r>
          </a:p>
          <a:p>
            <a:pPr marL="809943" lvl="2" indent="-182563">
              <a:buFont typeface="Arial" panose="020B0604020202020204" pitchFamily="34" charset="0"/>
              <a:buChar char="•"/>
            </a:pPr>
            <a:r>
              <a:rPr lang="en-US" sz="1600" dirty="0"/>
              <a:t>Characterization and prioritization of QA requirements</a:t>
            </a:r>
          </a:p>
          <a:p>
            <a:pPr marL="809943" lvl="2" indent="-182563">
              <a:buFont typeface="Arial" panose="020B0604020202020204" pitchFamily="34" charset="0"/>
              <a:buChar char="•"/>
            </a:pPr>
            <a:r>
              <a:rPr lang="en-US" sz="1600" dirty="0"/>
              <a:t>High/Medium/Low </a:t>
            </a:r>
            <a:r>
              <a:rPr lang="en-US" sz="1600" b="1" dirty="0"/>
              <a:t>importance</a:t>
            </a:r>
            <a:r>
              <a:rPr lang="en-US" sz="1600" dirty="0"/>
              <a:t> for the success of the system</a:t>
            </a:r>
          </a:p>
          <a:p>
            <a:pPr marL="809943" lvl="2" indent="-182563">
              <a:buFont typeface="Arial" panose="020B0604020202020204" pitchFamily="34" charset="0"/>
              <a:buChar char="•"/>
            </a:pPr>
            <a:r>
              <a:rPr lang="en-US" sz="1600" dirty="0"/>
              <a:t>High/Medium/Low </a:t>
            </a:r>
            <a:r>
              <a:rPr lang="en-US" sz="1600" b="1" dirty="0"/>
              <a:t>difficulty</a:t>
            </a:r>
            <a:r>
              <a:rPr lang="en-US" sz="1600" dirty="0"/>
              <a:t> to achieve (architect’s assessment)</a:t>
            </a:r>
          </a:p>
        </p:txBody>
      </p:sp>
    </p:spTree>
    <p:extLst>
      <p:ext uri="{BB962C8B-B14F-4D97-AF65-F5344CB8AC3E}">
        <p14:creationId xmlns:p14="http://schemas.microsoft.com/office/powerpoint/2010/main" val="3832008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ATAM Steps (Phase 1 – Step 6)</a:t>
            </a:r>
          </a:p>
        </p:txBody>
      </p:sp>
      <p:sp>
        <p:nvSpPr>
          <p:cNvPr id="3" name="Content Placeholder 2"/>
          <p:cNvSpPr>
            <a:spLocks noGrp="1"/>
          </p:cNvSpPr>
          <p:nvPr>
            <p:ph idx="1"/>
          </p:nvPr>
        </p:nvSpPr>
        <p:spPr/>
        <p:txBody>
          <a:bodyPr>
            <a:normAutofit/>
          </a:bodyPr>
          <a:lstStyle/>
          <a:p>
            <a:pPr marL="457200" indent="-457200">
              <a:buFont typeface="+mj-lt"/>
              <a:buAutoNum type="arabicPeriod" startAt="6"/>
            </a:pPr>
            <a:r>
              <a:rPr lang="en-US" dirty="0"/>
              <a:t>Analyze architectural approaches</a:t>
            </a:r>
          </a:p>
          <a:p>
            <a:pPr marL="741363" lvl="1" indent="-280988">
              <a:buFont typeface="Arial" panose="020B0604020202020204" pitchFamily="34" charset="0"/>
              <a:buChar char="•"/>
            </a:pPr>
            <a:r>
              <a:rPr lang="en-US" dirty="0"/>
              <a:t>Use the utility tree (next slide) as a guide …</a:t>
            </a:r>
          </a:p>
          <a:p>
            <a:pPr marL="924243" lvl="2" indent="-280988">
              <a:buFont typeface="Arial" panose="020B0604020202020204" pitchFamily="34" charset="0"/>
              <a:buChar char="•"/>
            </a:pPr>
            <a:r>
              <a:rPr lang="en-US" sz="1600" dirty="0"/>
              <a:t>Take one important QA (start with the highest priority)</a:t>
            </a:r>
          </a:p>
          <a:p>
            <a:pPr marL="924243" lvl="2" indent="-280988">
              <a:buFont typeface="Arial" panose="020B0604020202020204" pitchFamily="34" charset="0"/>
              <a:buChar char="•"/>
            </a:pPr>
            <a:r>
              <a:rPr lang="en-US" sz="1600" dirty="0"/>
              <a:t>Ask how the architecture supports it</a:t>
            </a:r>
          </a:p>
          <a:p>
            <a:pPr marL="924243" lvl="2" indent="-280988">
              <a:buFont typeface="Arial" panose="020B0604020202020204" pitchFamily="34" charset="0"/>
              <a:buChar char="•"/>
            </a:pPr>
            <a:r>
              <a:rPr lang="en-US" sz="1600" dirty="0"/>
              <a:t>Evaluate the answer</a:t>
            </a:r>
          </a:p>
          <a:p>
            <a:pPr marL="924243" lvl="2" indent="-280988">
              <a:buFont typeface="Arial" panose="020B0604020202020204" pitchFamily="34" charset="0"/>
              <a:buChar char="•"/>
            </a:pPr>
            <a:r>
              <a:rPr lang="en-US" sz="1600" dirty="0"/>
              <a:t>Identify risks / non-risks / sensitivity points / trade-offs / issues</a:t>
            </a:r>
          </a:p>
          <a:p>
            <a:pPr marL="924243" lvl="2" indent="-280988">
              <a:buFont typeface="Arial" panose="020B0604020202020204" pitchFamily="34" charset="0"/>
              <a:buChar char="•"/>
            </a:pPr>
            <a:r>
              <a:rPr lang="en-US" sz="1600" dirty="0"/>
              <a:t>Repeat for other QAs</a:t>
            </a:r>
          </a:p>
          <a:p>
            <a:r>
              <a:rPr lang="en-US" b="1" dirty="0"/>
              <a:t>Findings are summarized</a:t>
            </a:r>
            <a:r>
              <a:rPr lang="en-US" dirty="0"/>
              <a:t> – have the right design decisions been made?</a:t>
            </a:r>
          </a:p>
          <a:p>
            <a:endParaRPr lang="en-US" dirty="0"/>
          </a:p>
        </p:txBody>
      </p:sp>
    </p:spTree>
    <p:extLst>
      <p:ext uri="{BB962C8B-B14F-4D97-AF65-F5344CB8AC3E}">
        <p14:creationId xmlns:p14="http://schemas.microsoft.com/office/powerpoint/2010/main" val="11388788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Utility Tree</a:t>
            </a:r>
          </a:p>
        </p:txBody>
      </p:sp>
      <p:pic>
        <p:nvPicPr>
          <p:cNvPr id="2050" name="Picture 2"/>
          <p:cNvPicPr>
            <a:picLocks noGrp="1" noChangeAspect="1" noChangeArrowheads="1"/>
          </p:cNvPicPr>
          <p:nvPr>
            <p:ph idx="1"/>
          </p:nvPr>
        </p:nvPicPr>
        <p:blipFill>
          <a:blip r:embed="rId2" cstate="print"/>
          <a:stretch>
            <a:fillRect/>
          </a:stretch>
        </p:blipFill>
        <p:spPr bwMode="auto">
          <a:xfrm>
            <a:off x="2914471" y="1846263"/>
            <a:ext cx="6423383" cy="4022725"/>
          </a:xfrm>
          <a:prstGeom prst="rect">
            <a:avLst/>
          </a:prstGeom>
          <a:noFill/>
          <a:ln w="9525">
            <a:noFill/>
            <a:miter lim="800000"/>
            <a:headEnd/>
            <a:tailEnd/>
          </a:ln>
        </p:spPr>
      </p:pic>
      <p:sp>
        <p:nvSpPr>
          <p:cNvPr id="200" name="NotationDecoder"/>
          <p:cNvSpPr txBox="1">
            <a:spLocks noGrp="1"/>
          </p:cNvSpPr>
          <p:nvPr/>
        </p:nvSpPr>
        <p:spPr>
          <a:xfrm>
            <a:off x="8757340" y="2608725"/>
            <a:ext cx="2398340" cy="1143000"/>
          </a:xfrm>
          <a:prstGeom prst="rect">
            <a:avLst/>
          </a:prstGeom>
          <a:noFill/>
          <a:ln>
            <a:noFill/>
          </a:ln>
        </p:spPr>
        <p:txBody>
          <a:bodyPr wrap="square" rtlCol="0">
            <a:normAutofit/>
          </a:bodyPr>
          <a:lstStyle/>
          <a:p>
            <a:pPr>
              <a:buNone/>
            </a:pPr>
            <a:r>
              <a:rPr lang="en-US" sz="1400" b="1" dirty="0">
                <a:solidFill>
                  <a:srgbClr val="3F3A33"/>
                </a:solidFill>
              </a:rPr>
              <a:t>Score: (importance, difficulty)</a:t>
            </a:r>
          </a:p>
          <a:p>
            <a:pPr>
              <a:buNone/>
            </a:pPr>
            <a:r>
              <a:rPr lang="en-US" sz="1400" b="1" dirty="0">
                <a:solidFill>
                  <a:srgbClr val="3F3A33"/>
                </a:solidFill>
              </a:rPr>
              <a:t>H = High</a:t>
            </a:r>
          </a:p>
          <a:p>
            <a:pPr>
              <a:buNone/>
            </a:pPr>
            <a:r>
              <a:rPr lang="en-US" sz="1400" b="1" dirty="0">
                <a:solidFill>
                  <a:srgbClr val="3F3A33"/>
                </a:solidFill>
              </a:rPr>
              <a:t>M = Medium </a:t>
            </a:r>
          </a:p>
          <a:p>
            <a:pPr>
              <a:buNone/>
            </a:pPr>
            <a:r>
              <a:rPr lang="en-US" sz="1400" b="1" dirty="0">
                <a:solidFill>
                  <a:srgbClr val="3F3A33"/>
                </a:solidFill>
              </a:rPr>
              <a:t>L = Low</a:t>
            </a:r>
          </a:p>
        </p:txBody>
      </p:sp>
    </p:spTree>
    <p:extLst>
      <p:ext uri="{BB962C8B-B14F-4D97-AF65-F5344CB8AC3E}">
        <p14:creationId xmlns:p14="http://schemas.microsoft.com/office/powerpoint/2010/main" val="3903244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ATAM Steps (Phase 2 – Steps 7-9)</a:t>
            </a:r>
          </a:p>
        </p:txBody>
      </p:sp>
      <p:sp>
        <p:nvSpPr>
          <p:cNvPr id="3" name="Content Placeholder 2"/>
          <p:cNvSpPr>
            <a:spLocks noGrp="1"/>
          </p:cNvSpPr>
          <p:nvPr>
            <p:ph idx="1"/>
          </p:nvPr>
        </p:nvSpPr>
        <p:spPr/>
        <p:txBody>
          <a:bodyPr/>
          <a:lstStyle/>
          <a:p>
            <a:pPr marL="457200" indent="-457200">
              <a:buFont typeface="+mj-lt"/>
              <a:buAutoNum type="arabicPeriod" startAt="7"/>
            </a:pPr>
            <a:r>
              <a:rPr lang="en-US" dirty="0"/>
              <a:t>Brainstorm and prioritize scenarios</a:t>
            </a:r>
          </a:p>
          <a:p>
            <a:pPr marL="627063" lvl="1" indent="-182563">
              <a:buFont typeface="Arial" panose="020B0604020202020204" pitchFamily="34" charset="0"/>
              <a:buChar char="•"/>
            </a:pPr>
            <a:r>
              <a:rPr lang="en-US" dirty="0"/>
              <a:t>All stakeholders participate</a:t>
            </a:r>
          </a:p>
          <a:p>
            <a:pPr marL="627063" lvl="1" indent="-182563">
              <a:buFont typeface="Arial" panose="020B0604020202020204" pitchFamily="34" charset="0"/>
              <a:buChar char="•"/>
            </a:pPr>
            <a:r>
              <a:rPr lang="en-US" dirty="0"/>
              <a:t>Phase 1 results are summarized to brief all stakeholders</a:t>
            </a:r>
          </a:p>
          <a:p>
            <a:pPr marL="627063" lvl="1" indent="-182563">
              <a:buFont typeface="Arial" panose="020B0604020202020204" pitchFamily="34" charset="0"/>
              <a:buChar char="•"/>
            </a:pPr>
            <a:r>
              <a:rPr lang="en-US" dirty="0"/>
              <a:t>Stakeholders brainstorm scenarios important to them</a:t>
            </a:r>
          </a:p>
          <a:p>
            <a:pPr marL="627063" lvl="1" indent="-182563">
              <a:buFont typeface="Arial" panose="020B0604020202020204" pitchFamily="34" charset="0"/>
              <a:buChar char="•"/>
            </a:pPr>
            <a:r>
              <a:rPr lang="en-US" dirty="0"/>
              <a:t>Generated scenarios are consolidated, compared to the utility tree, and prioritized</a:t>
            </a:r>
          </a:p>
          <a:p>
            <a:pPr marL="457200" indent="-457200">
              <a:buFont typeface="+mj-lt"/>
              <a:buAutoNum type="arabicPeriod" startAt="8"/>
            </a:pPr>
            <a:r>
              <a:rPr lang="en-US" dirty="0"/>
              <a:t>Repeat architecture analysis</a:t>
            </a:r>
          </a:p>
          <a:p>
            <a:pPr marL="457200" indent="-457200">
              <a:buFont typeface="+mj-lt"/>
              <a:buAutoNum type="arabicPeriod" startAt="9"/>
            </a:pPr>
            <a:r>
              <a:rPr lang="en-US" dirty="0"/>
              <a:t>Summarize and present results</a:t>
            </a:r>
          </a:p>
          <a:p>
            <a:pPr marL="627063" lvl="1" indent="-166688">
              <a:buFont typeface="Arial" panose="020B0604020202020204" pitchFamily="34" charset="0"/>
              <a:buChar char="•"/>
            </a:pPr>
            <a:r>
              <a:rPr lang="en-US" dirty="0"/>
              <a:t>Architecture is updated based on findings</a:t>
            </a:r>
          </a:p>
        </p:txBody>
      </p:sp>
    </p:spTree>
    <p:extLst>
      <p:ext uri="{BB962C8B-B14F-4D97-AF65-F5344CB8AC3E}">
        <p14:creationId xmlns:p14="http://schemas.microsoft.com/office/powerpoint/2010/main" val="31567321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0A014A-E6A3-205A-75FF-C7B9D2E3841D}"/>
              </a:ext>
            </a:extLst>
          </p:cNvPr>
          <p:cNvSpPr>
            <a:spLocks noGrp="1"/>
          </p:cNvSpPr>
          <p:nvPr>
            <p:ph type="title"/>
          </p:nvPr>
        </p:nvSpPr>
        <p:spPr/>
        <p:txBody>
          <a:bodyPr/>
          <a:lstStyle/>
          <a:p>
            <a:r>
              <a:rPr lang="en-US" dirty="0"/>
              <a:t>Appendix</a:t>
            </a:r>
          </a:p>
        </p:txBody>
      </p:sp>
      <p:sp>
        <p:nvSpPr>
          <p:cNvPr id="5" name="Text Placeholder 4">
            <a:extLst>
              <a:ext uri="{FF2B5EF4-FFF2-40B4-BE49-F238E27FC236}">
                <a16:creationId xmlns:a16="http://schemas.microsoft.com/office/drawing/2014/main" id="{DC353898-864B-F304-DE47-E91071513F60}"/>
              </a:ext>
            </a:extLst>
          </p:cNvPr>
          <p:cNvSpPr>
            <a:spLocks noGrp="1"/>
          </p:cNvSpPr>
          <p:nvPr>
            <p:ph type="body" idx="1"/>
          </p:nvPr>
        </p:nvSpPr>
        <p:spPr/>
        <p:txBody>
          <a:bodyPr/>
          <a:lstStyle/>
          <a:p>
            <a:r>
              <a:rPr lang="en-US" dirty="0"/>
              <a:t>Tools and techniques Details</a:t>
            </a:r>
          </a:p>
        </p:txBody>
      </p:sp>
    </p:spTree>
    <p:extLst>
      <p:ext uri="{BB962C8B-B14F-4D97-AF65-F5344CB8AC3E}">
        <p14:creationId xmlns:p14="http://schemas.microsoft.com/office/powerpoint/2010/main" val="3896711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C52422-D0DF-4C46-88F8-357E3B23694E}"/>
              </a:ext>
            </a:extLst>
          </p:cNvPr>
          <p:cNvSpPr>
            <a:spLocks noGrp="1"/>
          </p:cNvSpPr>
          <p:nvPr>
            <p:ph type="title"/>
          </p:nvPr>
        </p:nvSpPr>
        <p:spPr/>
        <p:txBody>
          <a:bodyPr/>
          <a:lstStyle/>
          <a:p>
            <a:r>
              <a:rPr lang="en-US" dirty="0"/>
              <a:t>Tools &amp; Techniques Details</a:t>
            </a:r>
          </a:p>
        </p:txBody>
      </p:sp>
      <p:sp>
        <p:nvSpPr>
          <p:cNvPr id="5" name="Content Placeholder 4">
            <a:extLst>
              <a:ext uri="{FF2B5EF4-FFF2-40B4-BE49-F238E27FC236}">
                <a16:creationId xmlns:a16="http://schemas.microsoft.com/office/drawing/2014/main" id="{74DB2C1F-AFC8-4380-90D9-5A72D502201A}"/>
              </a:ext>
            </a:extLst>
          </p:cNvPr>
          <p:cNvSpPr>
            <a:spLocks noGrp="1"/>
          </p:cNvSpPr>
          <p:nvPr>
            <p:ph sz="half" idx="1"/>
          </p:nvPr>
        </p:nvSpPr>
        <p:spPr/>
        <p:txBody>
          <a:bodyPr>
            <a:noAutofit/>
          </a:bodyPr>
          <a:lstStyle/>
          <a:p>
            <a:r>
              <a:rPr lang="en-US" sz="2000" b="1" u="sng" dirty="0"/>
              <a:t>Checklists</a:t>
            </a:r>
          </a:p>
          <a:p>
            <a:r>
              <a:rPr lang="en-US" sz="1800" dirty="0"/>
              <a:t>Checklists have been proven as reliable tools for ensuring processes are correctly followed and all key tasks or questions are addressed. The human mind cannot remember all the details needed in complex designs — checklists capture that knowledge and ensure it is consistently applied.</a:t>
            </a:r>
          </a:p>
          <a:p>
            <a:r>
              <a:rPr lang="en-US" sz="1800" dirty="0"/>
              <a:t>Example: OWASP Cheat Sheets — a set of checklists for black box testing and security evaluation of web applications.</a:t>
            </a:r>
          </a:p>
          <a:p>
            <a:r>
              <a:rPr lang="en-US" sz="1800" dirty="0"/>
              <a:t>Also: The Open Group Architecture Review Checklist provides domain-specific evaluation criteria.</a:t>
            </a:r>
          </a:p>
        </p:txBody>
      </p:sp>
      <p:sp>
        <p:nvSpPr>
          <p:cNvPr id="6" name="Content Placeholder 5">
            <a:extLst>
              <a:ext uri="{FF2B5EF4-FFF2-40B4-BE49-F238E27FC236}">
                <a16:creationId xmlns:a16="http://schemas.microsoft.com/office/drawing/2014/main" id="{97CDC753-9645-4A91-B3CC-C05EF7FD9C15}"/>
              </a:ext>
            </a:extLst>
          </p:cNvPr>
          <p:cNvSpPr>
            <a:spLocks noGrp="1"/>
          </p:cNvSpPr>
          <p:nvPr>
            <p:ph sz="half" idx="2"/>
          </p:nvPr>
        </p:nvSpPr>
        <p:spPr/>
        <p:txBody>
          <a:bodyPr>
            <a:normAutofit/>
          </a:bodyPr>
          <a:lstStyle/>
          <a:p>
            <a:r>
              <a:rPr lang="en-US" sz="2000" b="1" u="sng" dirty="0"/>
              <a:t>Thought Experiments</a:t>
            </a:r>
          </a:p>
          <a:p>
            <a:r>
              <a:rPr lang="en-US" sz="1800" dirty="0"/>
              <a:t>Informal analysis performed by an individual or a small group. While thought experiments may lack the rigor of analytical models, they are a valuable method for exploring designs early and quickly identifying potential issues.</a:t>
            </a:r>
          </a:p>
          <a:p>
            <a:r>
              <a:rPr lang="en-US" sz="1800" dirty="0"/>
              <a:t>Thought experiments encourage discovery of alternatives — free-associating ideas and challenging assumptions without the scripted structure of ATAM.</a:t>
            </a:r>
          </a:p>
        </p:txBody>
      </p:sp>
    </p:spTree>
    <p:extLst>
      <p:ext uri="{BB962C8B-B14F-4D97-AF65-F5344CB8AC3E}">
        <p14:creationId xmlns:p14="http://schemas.microsoft.com/office/powerpoint/2010/main" val="25879855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D2FF8-500A-49A4-95BC-74C3EEC3D883}"/>
              </a:ext>
            </a:extLst>
          </p:cNvPr>
          <p:cNvSpPr>
            <a:spLocks noGrp="1"/>
          </p:cNvSpPr>
          <p:nvPr>
            <p:ph type="title"/>
          </p:nvPr>
        </p:nvSpPr>
        <p:spPr/>
        <p:txBody>
          <a:bodyPr/>
          <a:lstStyle/>
          <a:p>
            <a:r>
              <a:rPr lang="en-US" dirty="0"/>
              <a:t>Tools &amp; Techniques Details</a:t>
            </a:r>
          </a:p>
        </p:txBody>
      </p:sp>
      <p:sp>
        <p:nvSpPr>
          <p:cNvPr id="3" name="Content Placeholder 2">
            <a:extLst>
              <a:ext uri="{FF2B5EF4-FFF2-40B4-BE49-F238E27FC236}">
                <a16:creationId xmlns:a16="http://schemas.microsoft.com/office/drawing/2014/main" id="{71D27EAE-2010-4787-B7FD-DA8C77858DF2}"/>
              </a:ext>
            </a:extLst>
          </p:cNvPr>
          <p:cNvSpPr>
            <a:spLocks noGrp="1"/>
          </p:cNvSpPr>
          <p:nvPr>
            <p:ph sz="half" idx="1"/>
          </p:nvPr>
        </p:nvSpPr>
        <p:spPr/>
        <p:txBody>
          <a:bodyPr>
            <a:normAutofit/>
          </a:bodyPr>
          <a:lstStyle/>
          <a:p>
            <a:r>
              <a:rPr lang="en-US" sz="2000" b="1" u="sng" dirty="0"/>
              <a:t>Analytical Models</a:t>
            </a:r>
          </a:p>
          <a:p>
            <a:pPr marL="114300" indent="0">
              <a:buNone/>
            </a:pPr>
            <a:r>
              <a:rPr lang="en-US" sz="1800" dirty="0"/>
              <a:t>There exist a wide range of mathematical models that can be applied to address key architectural requirements.</a:t>
            </a:r>
          </a:p>
          <a:p>
            <a:pPr lvl="1">
              <a:buFont typeface="Arial" panose="020B0604020202020204" pitchFamily="34" charset="0"/>
              <a:buChar char="•"/>
            </a:pPr>
            <a:r>
              <a:rPr lang="en-US" sz="1800" dirty="0"/>
              <a:t>Markov and statistical models to understand availability</a:t>
            </a:r>
          </a:p>
          <a:p>
            <a:pPr lvl="1">
              <a:buFont typeface="Arial" panose="020B0604020202020204" pitchFamily="34" charset="0"/>
              <a:buChar char="•"/>
            </a:pPr>
            <a:r>
              <a:rPr lang="en-US" sz="1800" dirty="0"/>
              <a:t>Queuing and scheduling theory to understand performance</a:t>
            </a:r>
          </a:p>
          <a:p>
            <a:pPr marL="114300" indent="0">
              <a:buNone/>
            </a:pPr>
            <a:r>
              <a:rPr lang="en-US" sz="1800" dirty="0"/>
              <a:t>These models can provide key insights however there can be a steep learning  curve to understanding the underlying theory and how to model the evolving software architecture with them.</a:t>
            </a:r>
          </a:p>
        </p:txBody>
      </p:sp>
      <p:sp>
        <p:nvSpPr>
          <p:cNvPr id="4" name="Content Placeholder 3">
            <a:extLst>
              <a:ext uri="{FF2B5EF4-FFF2-40B4-BE49-F238E27FC236}">
                <a16:creationId xmlns:a16="http://schemas.microsoft.com/office/drawing/2014/main" id="{C766BFC2-A4EC-467D-BC58-268BFB7B55C5}"/>
              </a:ext>
            </a:extLst>
          </p:cNvPr>
          <p:cNvSpPr>
            <a:spLocks noGrp="1"/>
          </p:cNvSpPr>
          <p:nvPr>
            <p:ph sz="half" idx="2"/>
          </p:nvPr>
        </p:nvSpPr>
        <p:spPr/>
        <p:txBody>
          <a:bodyPr>
            <a:normAutofit/>
          </a:bodyPr>
          <a:lstStyle/>
          <a:p>
            <a:r>
              <a:rPr lang="en-US" sz="2000" b="1" u="sng" dirty="0"/>
              <a:t>Prototypes and Simulations</a:t>
            </a:r>
          </a:p>
          <a:p>
            <a:pPr marL="0" indent="0">
              <a:buNone/>
            </a:pPr>
            <a:r>
              <a:rPr lang="en-US" sz="1800" dirty="0"/>
              <a:t>When fundamental questions cannot be adequately resolved by analysis methods a working prototype may be the only means to fully explore the decision space.  Depending on what needs to be prototyped this can be an expensive task. However, it may be the only method of validating a design decision before fully committing to it.</a:t>
            </a:r>
          </a:p>
          <a:p>
            <a:pPr marL="0" indent="0">
              <a:buNone/>
            </a:pPr>
            <a:r>
              <a:rPr lang="en-US" sz="1800" dirty="0"/>
              <a:t>Prototypes need to be approached with caution and a fundamental understanding of the end goal.</a:t>
            </a:r>
          </a:p>
        </p:txBody>
      </p:sp>
    </p:spTree>
    <p:extLst>
      <p:ext uri="{BB962C8B-B14F-4D97-AF65-F5344CB8AC3E}">
        <p14:creationId xmlns:p14="http://schemas.microsoft.com/office/powerpoint/2010/main" val="2866116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CC1E0-D7BF-8236-ABAB-6C2093A3DC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7B3BB7-DB4D-C0B7-2D71-8075609E3811}"/>
              </a:ext>
            </a:extLst>
          </p:cNvPr>
          <p:cNvSpPr>
            <a:spLocks noGrp="1"/>
          </p:cNvSpPr>
          <p:nvPr>
            <p:ph type="title"/>
          </p:nvPr>
        </p:nvSpPr>
        <p:spPr/>
        <p:txBody>
          <a:bodyPr/>
          <a:lstStyle/>
          <a:p>
            <a:r>
              <a:rPr lang="en-US" dirty="0"/>
              <a:t>Architecture Metaphors</a:t>
            </a:r>
          </a:p>
        </p:txBody>
      </p:sp>
      <p:sp>
        <p:nvSpPr>
          <p:cNvPr id="3" name="Content Placeholder 2">
            <a:extLst>
              <a:ext uri="{FF2B5EF4-FFF2-40B4-BE49-F238E27FC236}">
                <a16:creationId xmlns:a16="http://schemas.microsoft.com/office/drawing/2014/main" id="{04CAFB2F-1DAE-BCF1-B8B3-562923D25A0F}"/>
              </a:ext>
            </a:extLst>
          </p:cNvPr>
          <p:cNvSpPr>
            <a:spLocks noGrp="1"/>
          </p:cNvSpPr>
          <p:nvPr>
            <p:ph idx="1"/>
          </p:nvPr>
        </p:nvSpPr>
        <p:spPr/>
        <p:txBody>
          <a:bodyPr>
            <a:normAutofit lnSpcReduction="10000"/>
          </a:bodyPr>
          <a:lstStyle/>
          <a:p>
            <a:r>
              <a:rPr lang="en-US" dirty="0"/>
              <a:t>Where does this break down?</a:t>
            </a:r>
          </a:p>
          <a:p>
            <a:pPr lvl="1">
              <a:buFont typeface="Arial" panose="020B0604020202020204" pitchFamily="34" charset="0"/>
              <a:buChar char="•"/>
            </a:pPr>
            <a:r>
              <a:rPr lang="en-US" dirty="0"/>
              <a:t>When you CHANGE the paradigm</a:t>
            </a:r>
          </a:p>
          <a:p>
            <a:pPr lvl="1">
              <a:buFont typeface="Arial" panose="020B0604020202020204" pitchFamily="34" charset="0"/>
              <a:buChar char="•"/>
            </a:pPr>
            <a:r>
              <a:rPr lang="en-US" dirty="0"/>
              <a:t>iPhone  no more desktop &amp; folders, only apps &amp; taps</a:t>
            </a:r>
          </a:p>
          <a:p>
            <a:pPr lvl="1">
              <a:buFont typeface="Arial" panose="020B0604020202020204" pitchFamily="34" charset="0"/>
              <a:buChar char="•"/>
            </a:pPr>
            <a:r>
              <a:rPr lang="en-US" dirty="0"/>
              <a:t>Automobiles  cannot associate with a horse</a:t>
            </a:r>
          </a:p>
          <a:p>
            <a:pPr lvl="2">
              <a:buFont typeface="Arial" panose="020B0604020202020204" pitchFamily="34" charset="0"/>
              <a:buChar char="•"/>
            </a:pPr>
            <a:r>
              <a:rPr lang="en-US" sz="1600" dirty="0"/>
              <a:t>Gears, windows, engine, transmission… - new concepts</a:t>
            </a:r>
          </a:p>
          <a:p>
            <a:pPr marL="0" indent="0">
              <a:buNone/>
            </a:pPr>
            <a:r>
              <a:rPr lang="en-US" dirty="0"/>
              <a:t>What do YOU think the next paradigm shift will be?</a:t>
            </a:r>
          </a:p>
          <a:p>
            <a:pPr marL="0" indent="0">
              <a:buNone/>
            </a:pPr>
            <a:r>
              <a:rPr lang="en-US" dirty="0"/>
              <a:t>Metaphors have blind spots</a:t>
            </a:r>
          </a:p>
          <a:p>
            <a:pPr lvl="1">
              <a:buFont typeface="Arial" panose="020B0604020202020204" pitchFamily="34" charset="0"/>
              <a:buChar char="•"/>
            </a:pPr>
            <a:r>
              <a:rPr lang="en-US" dirty="0"/>
              <a:t>Suggest properties the system does NOT have</a:t>
            </a:r>
          </a:p>
          <a:p>
            <a:pPr lvl="2">
              <a:buFont typeface="Arial" panose="020B0604020202020204" pitchFamily="34" charset="0"/>
              <a:buChar char="•"/>
            </a:pPr>
            <a:r>
              <a:rPr lang="en-US" sz="1600" dirty="0"/>
              <a:t>e.g. "cloud" implies infinite scale &amp; reliability</a:t>
            </a:r>
          </a:p>
          <a:p>
            <a:pPr lvl="1">
              <a:buFont typeface="Arial" panose="020B0604020202020204" pitchFamily="34" charset="0"/>
              <a:buChar char="•"/>
            </a:pPr>
            <a:r>
              <a:rPr lang="en-US" dirty="0"/>
              <a:t>Hide complexity — mask important architectural detail</a:t>
            </a:r>
          </a:p>
          <a:p>
            <a:pPr lvl="2">
              <a:buFont typeface="Arial" panose="020B0604020202020204" pitchFamily="34" charset="0"/>
              <a:buChar char="•"/>
            </a:pPr>
            <a:r>
              <a:rPr lang="en-US" sz="1600" dirty="0"/>
              <a:t>e.g. "desktop" hides file permissions, OS complexity</a:t>
            </a:r>
          </a:p>
          <a:p>
            <a:pPr lvl="1">
              <a:buFont typeface="Arial" panose="020B0604020202020204" pitchFamily="34" charset="0"/>
              <a:buChar char="•"/>
            </a:pPr>
            <a:r>
              <a:rPr lang="en-US" dirty="0"/>
              <a:t>Can mislead stakeholders into wrong design assumptions</a:t>
            </a:r>
          </a:p>
        </p:txBody>
      </p:sp>
    </p:spTree>
    <p:extLst>
      <p:ext uri="{BB962C8B-B14F-4D97-AF65-F5344CB8AC3E}">
        <p14:creationId xmlns:p14="http://schemas.microsoft.com/office/powerpoint/2010/main" val="196796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BADFE-55F6-4A57-A90B-001B9EA16F20}"/>
              </a:ext>
            </a:extLst>
          </p:cNvPr>
          <p:cNvSpPr>
            <a:spLocks noGrp="1"/>
          </p:cNvSpPr>
          <p:nvPr>
            <p:ph type="title"/>
          </p:nvPr>
        </p:nvSpPr>
        <p:spPr/>
        <p:txBody>
          <a:bodyPr/>
          <a:lstStyle/>
          <a:p>
            <a:r>
              <a:rPr lang="en-US" dirty="0"/>
              <a:t>Musings on Architecture</a:t>
            </a:r>
          </a:p>
        </p:txBody>
      </p:sp>
      <p:sp>
        <p:nvSpPr>
          <p:cNvPr id="3" name="Content Placeholder 2">
            <a:extLst>
              <a:ext uri="{FF2B5EF4-FFF2-40B4-BE49-F238E27FC236}">
                <a16:creationId xmlns:a16="http://schemas.microsoft.com/office/drawing/2014/main" id="{87FB6110-0656-4AC1-A827-FD77BBA1C358}"/>
              </a:ext>
            </a:extLst>
          </p:cNvPr>
          <p:cNvSpPr>
            <a:spLocks noGrp="1"/>
          </p:cNvSpPr>
          <p:nvPr>
            <p:ph idx="1"/>
          </p:nvPr>
        </p:nvSpPr>
        <p:spPr/>
        <p:txBody>
          <a:bodyPr>
            <a:normAutofit/>
          </a:bodyPr>
          <a:lstStyle/>
          <a:p>
            <a:r>
              <a:rPr lang="en-US" dirty="0"/>
              <a:t>What makes good architecture?  What makes it </a:t>
            </a:r>
            <a:r>
              <a:rPr lang="en-US" b="1" dirty="0"/>
              <a:t>great</a:t>
            </a:r>
            <a:r>
              <a:rPr lang="en-US" dirty="0"/>
              <a:t> one?</a:t>
            </a:r>
          </a:p>
          <a:p>
            <a:r>
              <a:rPr lang="en-US" dirty="0"/>
              <a:t>Examples of </a:t>
            </a:r>
            <a:r>
              <a:rPr lang="en-US" b="1" dirty="0"/>
              <a:t>great</a:t>
            </a:r>
            <a:r>
              <a:rPr lang="en-US" dirty="0"/>
              <a:t>:</a:t>
            </a:r>
          </a:p>
          <a:p>
            <a:pPr lvl="1">
              <a:buFont typeface="Arial" panose="020B0604020202020204" pitchFamily="34" charset="0"/>
              <a:buChar char="•"/>
            </a:pPr>
            <a:r>
              <a:rPr lang="en-US" dirty="0"/>
              <a:t>Buildings: Louvre glass pyramid (I.M. Pei)</a:t>
            </a:r>
          </a:p>
          <a:p>
            <a:pPr lvl="2">
              <a:buFont typeface="Arial" panose="020B0604020202020204" pitchFamily="34" charset="0"/>
              <a:buChar char="•"/>
            </a:pPr>
            <a:r>
              <a:rPr lang="en-US" sz="1600" dirty="0"/>
              <a:t>Must stand &amp; bring feelings</a:t>
            </a:r>
          </a:p>
          <a:p>
            <a:pPr lvl="1">
              <a:buFont typeface="Arial" panose="020B0604020202020204" pitchFamily="34" charset="0"/>
              <a:buChar char="•"/>
            </a:pPr>
            <a:r>
              <a:rPr lang="en-US" dirty="0"/>
              <a:t>Devices: Apple (Jobs, Ives)</a:t>
            </a:r>
          </a:p>
          <a:p>
            <a:pPr lvl="2">
              <a:buFont typeface="Arial" panose="020B0604020202020204" pitchFamily="34" charset="0"/>
              <a:buChar char="•"/>
            </a:pPr>
            <a:r>
              <a:rPr lang="en-US" sz="1600" dirty="0"/>
              <a:t>Must work flawlessly &amp; feel effortless</a:t>
            </a:r>
          </a:p>
          <a:p>
            <a:pPr lvl="1">
              <a:buFont typeface="Arial" panose="020B0604020202020204" pitchFamily="34" charset="0"/>
              <a:buChar char="•"/>
            </a:pPr>
            <a:r>
              <a:rPr lang="en-US" dirty="0"/>
              <a:t>Cars: Ferrari, Lamborghini, Tesla??</a:t>
            </a:r>
          </a:p>
          <a:p>
            <a:pPr lvl="2">
              <a:buFont typeface="Arial" panose="020B0604020202020204" pitchFamily="34" charset="0"/>
              <a:buChar char="•"/>
            </a:pPr>
            <a:r>
              <a:rPr lang="en-US" sz="1600" dirty="0"/>
              <a:t>Must be perfectly engineered &amp; look fast</a:t>
            </a:r>
          </a:p>
          <a:p>
            <a:r>
              <a:rPr lang="en-US" dirty="0"/>
              <a:t>Common features – aesthetic appeal AND functional appeal</a:t>
            </a:r>
          </a:p>
          <a:p>
            <a:r>
              <a:rPr lang="en-US" dirty="0"/>
              <a:t>Ferrari – shape &amp; aerodynamics, but shape IS aerodynamics</a:t>
            </a:r>
          </a:p>
          <a:p>
            <a:pPr lvl="1">
              <a:buFont typeface="Arial" panose="020B0604020202020204" pitchFamily="34" charset="0"/>
              <a:buChar char="•"/>
            </a:pPr>
            <a:r>
              <a:rPr lang="en-US" dirty="0"/>
              <a:t>2 sides of the same design</a:t>
            </a:r>
          </a:p>
        </p:txBody>
      </p:sp>
    </p:spTree>
    <p:extLst>
      <p:ext uri="{BB962C8B-B14F-4D97-AF65-F5344CB8AC3E}">
        <p14:creationId xmlns:p14="http://schemas.microsoft.com/office/powerpoint/2010/main" val="2610253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7EA94-B8B9-0899-59F3-6525BFF357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469B75-2EE2-0EFD-78E9-CCE11C499567}"/>
              </a:ext>
            </a:extLst>
          </p:cNvPr>
          <p:cNvSpPr>
            <a:spLocks noGrp="1"/>
          </p:cNvSpPr>
          <p:nvPr>
            <p:ph type="title"/>
          </p:nvPr>
        </p:nvSpPr>
        <p:spPr/>
        <p:txBody>
          <a:bodyPr/>
          <a:lstStyle/>
          <a:p>
            <a:r>
              <a:rPr lang="en-US" dirty="0"/>
              <a:t>Musings on Architecture</a:t>
            </a:r>
          </a:p>
        </p:txBody>
      </p:sp>
      <p:sp>
        <p:nvSpPr>
          <p:cNvPr id="3" name="Content Placeholder 2">
            <a:extLst>
              <a:ext uri="{FF2B5EF4-FFF2-40B4-BE49-F238E27FC236}">
                <a16:creationId xmlns:a16="http://schemas.microsoft.com/office/drawing/2014/main" id="{B5756682-7DA7-D48D-7CF4-368ADCD020A2}"/>
              </a:ext>
            </a:extLst>
          </p:cNvPr>
          <p:cNvSpPr>
            <a:spLocks noGrp="1"/>
          </p:cNvSpPr>
          <p:nvPr>
            <p:ph idx="1"/>
          </p:nvPr>
        </p:nvSpPr>
        <p:spPr/>
        <p:txBody>
          <a:bodyPr>
            <a:normAutofit/>
          </a:bodyPr>
          <a:lstStyle/>
          <a:p>
            <a:r>
              <a:rPr lang="en-US" dirty="0"/>
              <a:t>What does it mean for software?</a:t>
            </a:r>
          </a:p>
          <a:p>
            <a:pPr lvl="1">
              <a:buFont typeface="Arial" panose="020B0604020202020204" pitchFamily="34" charset="0"/>
              <a:buChar char="•"/>
            </a:pPr>
            <a:r>
              <a:rPr lang="en-US" dirty="0"/>
              <a:t>Elegant API – not pretty syntax </a:t>
            </a:r>
            <a:r>
              <a:rPr lang="en-US" dirty="0">
                <a:sym typeface="Wingdings" panose="05000000000000000000" pitchFamily="2" charset="2"/>
              </a:rPr>
              <a:t></a:t>
            </a:r>
            <a:r>
              <a:rPr lang="en-US" dirty="0"/>
              <a:t> minimalistic &amp; powerful</a:t>
            </a:r>
          </a:p>
          <a:p>
            <a:pPr lvl="1">
              <a:buFont typeface="Arial" panose="020B0604020202020204" pitchFamily="34" charset="0"/>
              <a:buChar char="•"/>
            </a:pPr>
            <a:r>
              <a:rPr lang="en-US" dirty="0"/>
              <a:t>Poor implementation can destroy a brilliant architecture</a:t>
            </a:r>
          </a:p>
          <a:p>
            <a:pPr lvl="2">
              <a:buFont typeface="Arial" panose="020B0604020202020204" pitchFamily="34" charset="0"/>
              <a:buChar char="•"/>
            </a:pPr>
            <a:r>
              <a:rPr lang="en-US" sz="1600" dirty="0"/>
              <a:t>UX is bad, no matter what is under the hood</a:t>
            </a:r>
          </a:p>
          <a:p>
            <a:pPr lvl="1">
              <a:buFont typeface="Arial" panose="020B0604020202020204" pitchFamily="34" charset="0"/>
              <a:buChar char="•"/>
            </a:pPr>
            <a:r>
              <a:rPr lang="en-US" dirty="0"/>
              <a:t>Good implementation can’t save a poor architecture</a:t>
            </a:r>
          </a:p>
          <a:p>
            <a:pPr lvl="2">
              <a:buFont typeface="Arial" panose="020B0604020202020204" pitchFamily="34" charset="0"/>
              <a:buChar char="•"/>
            </a:pPr>
            <a:r>
              <a:rPr lang="en-US" sz="1600" dirty="0"/>
              <a:t>It will STILL ‘feel’ ugly</a:t>
            </a:r>
          </a:p>
          <a:p>
            <a:pPr lvl="1">
              <a:buFont typeface="Arial" panose="020B0604020202020204" pitchFamily="34" charset="0"/>
              <a:buChar char="•"/>
            </a:pPr>
            <a:endParaRPr lang="en-US" dirty="0"/>
          </a:p>
          <a:p>
            <a:pPr marL="0" indent="57150">
              <a:buNone/>
            </a:pPr>
            <a:r>
              <a:rPr lang="en-US" dirty="0"/>
              <a:t>Consider combinations of a bad/good script &amp; bad/good actor</a:t>
            </a:r>
          </a:p>
          <a:p>
            <a:pPr marL="0" indent="0">
              <a:buNone/>
            </a:pPr>
            <a:endParaRPr lang="en-US" dirty="0"/>
          </a:p>
        </p:txBody>
      </p:sp>
      <p:pic>
        <p:nvPicPr>
          <p:cNvPr id="2050" name="Picture 2" descr="Are we doing bad UI again : r/ProgrammerHumor">
            <a:extLst>
              <a:ext uri="{FF2B5EF4-FFF2-40B4-BE49-F238E27FC236}">
                <a16:creationId xmlns:a16="http://schemas.microsoft.com/office/drawing/2014/main" id="{1CF37A68-73F2-16C0-6309-2528E6298B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1940" y="2127130"/>
            <a:ext cx="2603740" cy="2603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0573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Why Evaluate Software Architectures?</a:t>
            </a:r>
          </a:p>
        </p:txBody>
      </p:sp>
      <p:sp>
        <p:nvSpPr>
          <p:cNvPr id="3" name="Content Placeholder 2"/>
          <p:cNvSpPr>
            <a:spLocks noGrp="1"/>
          </p:cNvSpPr>
          <p:nvPr>
            <p:ph idx="1"/>
          </p:nvPr>
        </p:nvSpPr>
        <p:spPr/>
        <p:txBody>
          <a:bodyPr>
            <a:normAutofit fontScale="85000" lnSpcReduction="20000"/>
          </a:bodyPr>
          <a:lstStyle/>
          <a:p>
            <a:r>
              <a:rPr lang="en-US" b="1" dirty="0"/>
              <a:t>Earliest life-cycle artifact</a:t>
            </a:r>
            <a:r>
              <a:rPr lang="en-US" dirty="0"/>
              <a:t> that defines </a:t>
            </a:r>
            <a:r>
              <a:rPr lang="en-US" b="1" dirty="0"/>
              <a:t>significant design decisions</a:t>
            </a:r>
            <a:r>
              <a:rPr lang="en-US" dirty="0"/>
              <a:t>: </a:t>
            </a:r>
          </a:p>
          <a:p>
            <a:pPr lvl="1">
              <a:buFont typeface="Arial" panose="020B0604020202020204" pitchFamily="34" charset="0"/>
              <a:buChar char="•"/>
            </a:pPr>
            <a:r>
              <a:rPr lang="en-US" dirty="0"/>
              <a:t>Choices and tradeoffs</a:t>
            </a:r>
          </a:p>
          <a:p>
            <a:pPr lvl="1">
              <a:buFont typeface="Arial" panose="020B0604020202020204" pitchFamily="34" charset="0"/>
              <a:buChar char="•"/>
            </a:pPr>
            <a:r>
              <a:rPr lang="en-US" dirty="0"/>
              <a:t>Affect critical QAs</a:t>
            </a:r>
          </a:p>
          <a:p>
            <a:pPr lvl="1">
              <a:buFont typeface="Arial" panose="020B0604020202020204" pitchFamily="34" charset="0"/>
              <a:buChar char="•"/>
            </a:pPr>
            <a:r>
              <a:rPr lang="en-US" dirty="0"/>
              <a:t>Hard to change after implementation</a:t>
            </a:r>
          </a:p>
          <a:p>
            <a:pPr marL="114300" indent="0">
              <a:buNone/>
            </a:pPr>
            <a:r>
              <a:rPr lang="en-US" dirty="0"/>
              <a:t>Software architecture process - combination of design and analysis </a:t>
            </a:r>
          </a:p>
          <a:p>
            <a:pPr marL="401638" lvl="1" indent="-171450">
              <a:buFont typeface="Arial" panose="020B0604020202020204" pitchFamily="34" charset="0"/>
              <a:buChar char="•"/>
            </a:pPr>
            <a:r>
              <a:rPr lang="en-US" dirty="0"/>
              <a:t>Design – making decisions </a:t>
            </a:r>
          </a:p>
          <a:p>
            <a:pPr marL="401638" lvl="1" indent="-171450">
              <a:buFont typeface="Arial" panose="020B0604020202020204" pitchFamily="34" charset="0"/>
              <a:buChar char="•"/>
            </a:pPr>
            <a:r>
              <a:rPr lang="en-US" dirty="0"/>
              <a:t>Analysis – understanding implications of those decisions</a:t>
            </a:r>
          </a:p>
          <a:p>
            <a:r>
              <a:rPr lang="en-US" b="1" dirty="0"/>
              <a:t>Architecture design </a:t>
            </a:r>
            <a:r>
              <a:rPr lang="en-US" dirty="0"/>
              <a:t>involves</a:t>
            </a:r>
            <a:r>
              <a:rPr lang="en-US" b="1" dirty="0"/>
              <a:t> tradeoffs </a:t>
            </a:r>
            <a:r>
              <a:rPr lang="en-US" dirty="0"/>
              <a:t>in</a:t>
            </a:r>
            <a:r>
              <a:rPr lang="en-US" b="1" dirty="0"/>
              <a:t> system qualities</a:t>
            </a:r>
          </a:p>
          <a:p>
            <a:pPr lvl="1">
              <a:buFont typeface="Arial" panose="020B0604020202020204" pitchFamily="34" charset="0"/>
              <a:buChar char="•"/>
            </a:pPr>
            <a:r>
              <a:rPr lang="en-US" dirty="0"/>
              <a:t>System qualities depend on architectural decisions</a:t>
            </a:r>
          </a:p>
          <a:p>
            <a:pPr lvl="1">
              <a:buFont typeface="Arial" panose="020B0604020202020204" pitchFamily="34" charset="0"/>
              <a:buChar char="•"/>
            </a:pPr>
            <a:r>
              <a:rPr lang="en-US" dirty="0"/>
              <a:t>Improving one quality often affects another quality</a:t>
            </a:r>
          </a:p>
          <a:p>
            <a:pPr lvl="1">
              <a:buFont typeface="Arial" panose="020B0604020202020204" pitchFamily="34" charset="0"/>
              <a:buChar char="•"/>
            </a:pPr>
            <a:r>
              <a:rPr lang="en-US" dirty="0"/>
              <a:t>Need to evaluate consequences</a:t>
            </a:r>
          </a:p>
          <a:p>
            <a:pPr marL="114300" indent="0">
              <a:buNone/>
            </a:pPr>
            <a:r>
              <a:rPr lang="en-US" dirty="0"/>
              <a:t>There are two commonly known approaches (we’ll look at both)</a:t>
            </a:r>
          </a:p>
          <a:p>
            <a:pPr marL="401638" lvl="1" indent="-171450">
              <a:buFont typeface="Arial" panose="020B0604020202020204" pitchFamily="34" charset="0"/>
              <a:buChar char="•"/>
            </a:pPr>
            <a:r>
              <a:rPr lang="en-US" dirty="0"/>
              <a:t>ATAM (Architecture Tradeoff Analysis Method)</a:t>
            </a:r>
          </a:p>
          <a:p>
            <a:pPr marL="401638" lvl="1" indent="-171450">
              <a:buFont typeface="Arial" panose="020B0604020202020204" pitchFamily="34" charset="0"/>
              <a:buChar char="•"/>
            </a:pPr>
            <a:r>
              <a:rPr lang="en-US" dirty="0"/>
              <a:t>SAAM (Scenario based Architecture Analysis Method)</a:t>
            </a:r>
          </a:p>
          <a:p>
            <a:pPr marL="201168" lvl="1" indent="0">
              <a:buNone/>
            </a:pPr>
            <a:endParaRPr lang="en-US" dirty="0"/>
          </a:p>
          <a:p>
            <a:endParaRPr lang="en-US" dirty="0"/>
          </a:p>
        </p:txBody>
      </p:sp>
    </p:spTree>
    <p:extLst>
      <p:ext uri="{BB962C8B-B14F-4D97-AF65-F5344CB8AC3E}">
        <p14:creationId xmlns:p14="http://schemas.microsoft.com/office/powerpoint/2010/main" val="2998927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58">
            <a:extLst>
              <a:ext uri="{FF2B5EF4-FFF2-40B4-BE49-F238E27FC236}">
                <a16:creationId xmlns:a16="http://schemas.microsoft.com/office/drawing/2014/main" id="{A692FAB2-3C08-694B-CA0B-8A531FFCA1CF}"/>
              </a:ext>
            </a:extLst>
          </p:cNvPr>
          <p:cNvGrpSpPr/>
          <p:nvPr/>
        </p:nvGrpSpPr>
        <p:grpSpPr>
          <a:xfrm>
            <a:off x="1212233" y="1879241"/>
            <a:ext cx="6424551" cy="4290573"/>
            <a:chOff x="1608396" y="1910592"/>
            <a:chExt cx="6424551" cy="4290573"/>
          </a:xfrm>
        </p:grpSpPr>
        <p:sp>
          <p:nvSpPr>
            <p:cNvPr id="5" name="Rectangle 4"/>
            <p:cNvSpPr/>
            <p:nvPr/>
          </p:nvSpPr>
          <p:spPr bwMode="auto">
            <a:xfrm>
              <a:off x="1608396" y="1910592"/>
              <a:ext cx="1573716" cy="987978"/>
            </a:xfrm>
            <a:prstGeom prst="rect">
              <a:avLst/>
            </a:prstGeom>
            <a:noFill/>
            <a:ln w="38100" cap="flat" cmpd="sng" algn="ctr">
              <a:solidFill>
                <a:schemeClr val="tx2">
                  <a:lumMod val="75000"/>
                  <a:lumOff val="25000"/>
                </a:schemeClr>
              </a:solidFill>
              <a:prstDash val="solid"/>
              <a:round/>
              <a:headEnd type="none" w="med" len="med"/>
              <a:tailEnd type="triangle" w="med" len="lg"/>
            </a:ln>
            <a:effectLst/>
          </p:spPr>
          <p:txBody>
            <a:bodyPr lIns="82296" rIns="82296" anchor="ctr"/>
            <a:lstStyle/>
            <a:p>
              <a:r>
                <a:rPr lang="en-US" sz="1400" b="1" dirty="0"/>
                <a:t>Requirements:</a:t>
              </a:r>
            </a:p>
            <a:p>
              <a:pPr>
                <a:buFont typeface="Arial" charset="0"/>
                <a:buChar char="•"/>
              </a:pPr>
              <a:r>
                <a:rPr lang="en-US" sz="1400" b="1" dirty="0"/>
                <a:t>Domain functions</a:t>
              </a:r>
            </a:p>
            <a:p>
              <a:pPr>
                <a:buFont typeface="Arial" charset="0"/>
                <a:buChar char="•"/>
              </a:pPr>
              <a:r>
                <a:rPr lang="en-US" sz="1400" b="1" dirty="0"/>
                <a:t>Quality attributes</a:t>
              </a:r>
            </a:p>
            <a:p>
              <a:pPr>
                <a:buFont typeface="Arial" charset="0"/>
                <a:buChar char="•"/>
              </a:pPr>
              <a:r>
                <a:rPr lang="en-US" sz="1400" b="1" dirty="0"/>
                <a:t>Use cases</a:t>
              </a:r>
            </a:p>
          </p:txBody>
        </p:sp>
        <p:sp>
          <p:nvSpPr>
            <p:cNvPr id="6" name="Rectangle 5"/>
            <p:cNvSpPr/>
            <p:nvPr/>
          </p:nvSpPr>
          <p:spPr bwMode="auto">
            <a:xfrm>
              <a:off x="3617925" y="2951290"/>
              <a:ext cx="1082257" cy="835981"/>
            </a:xfrm>
            <a:prstGeom prst="rect">
              <a:avLst/>
            </a:prstGeom>
            <a:noFill/>
            <a:ln w="38100" cap="flat" cmpd="sng" algn="ctr">
              <a:solidFill>
                <a:schemeClr val="tx2">
                  <a:lumMod val="75000"/>
                  <a:lumOff val="25000"/>
                </a:schemeClr>
              </a:solidFill>
              <a:prstDash val="solid"/>
              <a:round/>
              <a:headEnd type="none" w="med" len="med"/>
              <a:tailEnd type="triangle" w="med" len="lg"/>
            </a:ln>
            <a:effectLst/>
          </p:spPr>
          <p:txBody>
            <a:bodyPr lIns="82296" rIns="82296" anchor="ctr"/>
            <a:lstStyle/>
            <a:p>
              <a:pPr algn="ctr"/>
              <a:r>
                <a:rPr lang="en-US" sz="1400" b="1" dirty="0"/>
                <a:t>Architecture </a:t>
              </a:r>
            </a:p>
            <a:p>
              <a:pPr algn="ctr"/>
              <a:r>
                <a:rPr lang="en-US" sz="1400" b="1" dirty="0"/>
                <a:t>Drivers</a:t>
              </a:r>
            </a:p>
            <a:p>
              <a:pPr algn="ctr"/>
              <a:r>
                <a:rPr lang="en-US" sz="1400" b="1" dirty="0"/>
                <a:t>Subset</a:t>
              </a:r>
            </a:p>
          </p:txBody>
        </p:sp>
        <p:sp>
          <p:nvSpPr>
            <p:cNvPr id="7" name="Rectangle 6"/>
            <p:cNvSpPr/>
            <p:nvPr/>
          </p:nvSpPr>
          <p:spPr bwMode="auto">
            <a:xfrm>
              <a:off x="3617925" y="4219512"/>
              <a:ext cx="1082257" cy="835981"/>
            </a:xfrm>
            <a:prstGeom prst="rect">
              <a:avLst/>
            </a:prstGeom>
            <a:noFill/>
            <a:ln w="38100" cap="flat" cmpd="sng" algn="ctr">
              <a:solidFill>
                <a:schemeClr val="tx2">
                  <a:lumMod val="75000"/>
                  <a:lumOff val="25000"/>
                </a:schemeClr>
              </a:solidFill>
              <a:prstDash val="solid"/>
              <a:round/>
              <a:headEnd type="none" w="med" len="med"/>
              <a:tailEnd type="triangle" w="med" len="lg"/>
            </a:ln>
            <a:effectLst/>
          </p:spPr>
          <p:txBody>
            <a:bodyPr lIns="82296" rIns="82296" anchor="ctr"/>
            <a:lstStyle/>
            <a:p>
              <a:pPr algn="ctr"/>
              <a:r>
                <a:rPr lang="en-US" sz="1400" b="1" dirty="0"/>
                <a:t>Quality</a:t>
              </a:r>
            </a:p>
            <a:p>
              <a:pPr algn="ctr"/>
              <a:r>
                <a:rPr lang="en-US" sz="1400" b="1" dirty="0"/>
                <a:t>Attribute</a:t>
              </a:r>
            </a:p>
            <a:p>
              <a:pPr algn="ctr"/>
              <a:r>
                <a:rPr lang="en-US" sz="1400" b="1" dirty="0"/>
                <a:t>Scenarios</a:t>
              </a:r>
            </a:p>
          </p:txBody>
        </p:sp>
        <p:sp>
          <p:nvSpPr>
            <p:cNvPr id="8" name="Rectangle 7"/>
            <p:cNvSpPr/>
            <p:nvPr/>
          </p:nvSpPr>
          <p:spPr bwMode="auto">
            <a:xfrm>
              <a:off x="3627100" y="5365183"/>
              <a:ext cx="1073082" cy="835981"/>
            </a:xfrm>
            <a:prstGeom prst="rect">
              <a:avLst/>
            </a:prstGeom>
            <a:noFill/>
            <a:ln w="38100" cap="flat" cmpd="sng" algn="ctr">
              <a:solidFill>
                <a:schemeClr val="tx2">
                  <a:lumMod val="75000"/>
                  <a:lumOff val="25000"/>
                </a:schemeClr>
              </a:solidFill>
              <a:prstDash val="solid"/>
              <a:round/>
              <a:headEnd type="none" w="med" len="med"/>
              <a:tailEnd type="triangle" w="med" len="lg"/>
            </a:ln>
            <a:effectLst/>
          </p:spPr>
          <p:txBody>
            <a:bodyPr lIns="82296" rIns="82296" anchor="ctr"/>
            <a:lstStyle/>
            <a:p>
              <a:pPr algn="ctr"/>
              <a:r>
                <a:rPr lang="en-US" sz="1400" b="1" dirty="0"/>
                <a:t>Pattern and </a:t>
              </a:r>
            </a:p>
            <a:p>
              <a:pPr algn="ctr"/>
              <a:r>
                <a:rPr lang="en-US" sz="1400" b="1" dirty="0"/>
                <a:t>design tactics</a:t>
              </a:r>
            </a:p>
            <a:p>
              <a:pPr algn="ctr"/>
              <a:r>
                <a:rPr lang="en-US" sz="1400" b="1" dirty="0"/>
                <a:t>selection</a:t>
              </a:r>
            </a:p>
          </p:txBody>
        </p:sp>
        <p:sp>
          <p:nvSpPr>
            <p:cNvPr id="9" name="Rectangle 8"/>
            <p:cNvSpPr/>
            <p:nvPr/>
          </p:nvSpPr>
          <p:spPr bwMode="auto">
            <a:xfrm>
              <a:off x="1865379" y="5365184"/>
              <a:ext cx="1095674" cy="835981"/>
            </a:xfrm>
            <a:prstGeom prst="rect">
              <a:avLst/>
            </a:prstGeom>
            <a:noFill/>
            <a:ln w="38100" cap="flat" cmpd="sng" algn="ctr">
              <a:solidFill>
                <a:schemeClr val="tx2">
                  <a:lumMod val="75000"/>
                  <a:lumOff val="25000"/>
                </a:schemeClr>
              </a:solidFill>
              <a:prstDash val="solid"/>
              <a:round/>
              <a:headEnd type="none" w="med" len="med"/>
              <a:tailEnd type="triangle" w="med" len="lg"/>
            </a:ln>
            <a:effectLst/>
          </p:spPr>
          <p:txBody>
            <a:bodyPr lIns="82296" rIns="82296" anchor="ctr"/>
            <a:lstStyle/>
            <a:p>
              <a:pPr algn="ctr"/>
              <a:r>
                <a:rPr lang="en-US" sz="1400" b="1" dirty="0"/>
                <a:t>Architecture</a:t>
              </a:r>
            </a:p>
            <a:p>
              <a:pPr algn="ctr"/>
              <a:r>
                <a:rPr lang="en-US" sz="1400" b="1" dirty="0"/>
                <a:t>Pattern</a:t>
              </a:r>
            </a:p>
            <a:p>
              <a:pPr algn="ctr"/>
              <a:r>
                <a:rPr lang="en-US" sz="1400" b="1" dirty="0"/>
                <a:t>“Catalog”</a:t>
              </a:r>
            </a:p>
          </p:txBody>
        </p:sp>
        <p:sp>
          <p:nvSpPr>
            <p:cNvPr id="10" name="Rectangle 9"/>
            <p:cNvSpPr/>
            <p:nvPr/>
          </p:nvSpPr>
          <p:spPr bwMode="auto">
            <a:xfrm>
              <a:off x="5330112" y="2951291"/>
              <a:ext cx="1294168" cy="835980"/>
            </a:xfrm>
            <a:prstGeom prst="rect">
              <a:avLst/>
            </a:prstGeom>
            <a:noFill/>
            <a:ln w="38100" cap="flat" cmpd="sng" algn="ctr">
              <a:solidFill>
                <a:schemeClr val="tx2">
                  <a:lumMod val="75000"/>
                  <a:lumOff val="25000"/>
                </a:schemeClr>
              </a:solidFill>
              <a:prstDash val="solid"/>
              <a:round/>
              <a:headEnd type="none" w="med" len="med"/>
              <a:tailEnd type="triangle" w="med" len="lg"/>
            </a:ln>
            <a:effectLst/>
          </p:spPr>
          <p:txBody>
            <a:bodyPr lIns="82296" rIns="82296" anchor="ctr"/>
            <a:lstStyle/>
            <a:p>
              <a:pPr algn="ctr"/>
              <a:r>
                <a:rPr lang="en-US" sz="1400" b="1" dirty="0"/>
                <a:t>Module</a:t>
              </a:r>
            </a:p>
            <a:p>
              <a:pPr algn="ctr"/>
              <a:r>
                <a:rPr lang="en-US" sz="1400" b="1" dirty="0"/>
                <a:t>decomposition</a:t>
              </a:r>
            </a:p>
            <a:p>
              <a:pPr algn="ctr"/>
              <a:r>
                <a:rPr lang="en-US" sz="1400" b="1" dirty="0"/>
                <a:t>design</a:t>
              </a:r>
            </a:p>
          </p:txBody>
        </p:sp>
        <p:sp>
          <p:nvSpPr>
            <p:cNvPr id="11" name="Rectangle 10"/>
            <p:cNvSpPr/>
            <p:nvPr/>
          </p:nvSpPr>
          <p:spPr bwMode="auto">
            <a:xfrm>
              <a:off x="5330112" y="4149211"/>
              <a:ext cx="1294168" cy="683985"/>
            </a:xfrm>
            <a:prstGeom prst="rect">
              <a:avLst/>
            </a:prstGeom>
            <a:noFill/>
            <a:ln w="38100" cap="flat" cmpd="sng" algn="ctr">
              <a:solidFill>
                <a:srgbClr val="C00000"/>
              </a:solidFill>
              <a:prstDash val="solid"/>
              <a:round/>
              <a:headEnd type="none" w="med" len="med"/>
              <a:tailEnd type="triangle" w="med" len="lg"/>
            </a:ln>
            <a:effectLst/>
          </p:spPr>
          <p:txBody>
            <a:bodyPr lIns="82296" rIns="82296"/>
            <a:lstStyle/>
            <a:p>
              <a:pPr algn="ctr"/>
              <a:r>
                <a:rPr lang="en-US" sz="1400" b="1" dirty="0"/>
                <a:t>Design</a:t>
              </a:r>
            </a:p>
            <a:p>
              <a:pPr algn="ctr"/>
              <a:r>
                <a:rPr lang="en-US" sz="1400" b="1" dirty="0"/>
                <a:t>decision</a:t>
              </a:r>
            </a:p>
            <a:p>
              <a:pPr algn="ctr"/>
              <a:r>
                <a:rPr lang="en-US" sz="1400" b="1" dirty="0"/>
                <a:t>analysis</a:t>
              </a:r>
            </a:p>
          </p:txBody>
        </p:sp>
        <p:sp>
          <p:nvSpPr>
            <p:cNvPr id="12" name="Rectangle 11"/>
            <p:cNvSpPr/>
            <p:nvPr/>
          </p:nvSpPr>
          <p:spPr bwMode="auto">
            <a:xfrm>
              <a:off x="6695928" y="1910592"/>
              <a:ext cx="1337019" cy="835981"/>
            </a:xfrm>
            <a:prstGeom prst="rect">
              <a:avLst/>
            </a:prstGeom>
            <a:noFill/>
            <a:ln w="38100" cap="flat" cmpd="sng" algn="ctr">
              <a:solidFill>
                <a:schemeClr val="tx2">
                  <a:lumMod val="75000"/>
                  <a:lumOff val="25000"/>
                </a:schemeClr>
              </a:solidFill>
              <a:prstDash val="solid"/>
              <a:round/>
              <a:headEnd type="none" w="med" len="med"/>
              <a:tailEnd type="triangle" w="med" len="lg"/>
            </a:ln>
            <a:effectLst/>
          </p:spPr>
          <p:txBody>
            <a:bodyPr lIns="82296" rIns="82296" anchor="ctr"/>
            <a:lstStyle/>
            <a:p>
              <a:pPr algn="ctr"/>
              <a:r>
                <a:rPr lang="en-US" sz="1400" b="1" dirty="0"/>
                <a:t>Architecture</a:t>
              </a:r>
            </a:p>
            <a:p>
              <a:pPr algn="ctr"/>
              <a:r>
                <a:rPr lang="en-US" sz="1400" b="1" dirty="0"/>
                <a:t>Design Documentation</a:t>
              </a:r>
            </a:p>
          </p:txBody>
        </p:sp>
        <p:cxnSp>
          <p:nvCxnSpPr>
            <p:cNvPr id="21" name="Straight Arrow Connector 20"/>
            <p:cNvCxnSpPr>
              <a:cxnSpLocks/>
            </p:cNvCxnSpPr>
            <p:nvPr/>
          </p:nvCxnSpPr>
          <p:spPr bwMode="auto">
            <a:xfrm flipV="1">
              <a:off x="3182112" y="2102763"/>
              <a:ext cx="3513816" cy="8195"/>
            </a:xfrm>
            <a:prstGeom prst="straightConnector1">
              <a:avLst/>
            </a:prstGeom>
            <a:noFill/>
            <a:ln w="38100" cap="flat" cmpd="sng" algn="ctr">
              <a:solidFill>
                <a:schemeClr val="tx1"/>
              </a:solidFill>
              <a:prstDash val="dash"/>
              <a:round/>
              <a:headEnd type="none" w="med" len="med"/>
              <a:tailEnd type="arrow"/>
            </a:ln>
            <a:effectLst/>
          </p:spPr>
        </p:cxnSp>
        <p:cxnSp>
          <p:nvCxnSpPr>
            <p:cNvPr id="22" name="Shape 21"/>
            <p:cNvCxnSpPr>
              <a:cxnSpLocks/>
              <a:stCxn id="6" idx="0"/>
              <a:endCxn id="5" idx="3"/>
            </p:cNvCxnSpPr>
            <p:nvPr/>
          </p:nvCxnSpPr>
          <p:spPr bwMode="auto">
            <a:xfrm rot="16200000" flipV="1">
              <a:off x="3397229" y="2189465"/>
              <a:ext cx="546709" cy="976942"/>
            </a:xfrm>
            <a:prstGeom prst="bentConnector2">
              <a:avLst/>
            </a:prstGeom>
            <a:noFill/>
            <a:ln w="38100" cap="flat" cmpd="sng" algn="ctr">
              <a:solidFill>
                <a:schemeClr val="tx2">
                  <a:lumMod val="75000"/>
                  <a:lumOff val="25000"/>
                </a:schemeClr>
              </a:solidFill>
              <a:prstDash val="solid"/>
              <a:round/>
              <a:headEnd type="arrow" w="med" len="med"/>
              <a:tailEnd type="none" w="med" len="med"/>
            </a:ln>
            <a:effectLst/>
          </p:spPr>
        </p:cxnSp>
        <p:cxnSp>
          <p:nvCxnSpPr>
            <p:cNvPr id="23" name="Straight Arrow Connector 22"/>
            <p:cNvCxnSpPr>
              <a:cxnSpLocks/>
              <a:stCxn id="6" idx="2"/>
              <a:endCxn id="7" idx="0"/>
            </p:cNvCxnSpPr>
            <p:nvPr/>
          </p:nvCxnSpPr>
          <p:spPr bwMode="auto">
            <a:xfrm>
              <a:off x="4159054" y="3787271"/>
              <a:ext cx="0" cy="432241"/>
            </a:xfrm>
            <a:prstGeom prst="straightConnector1">
              <a:avLst/>
            </a:prstGeom>
            <a:noFill/>
            <a:ln w="38100" cap="flat" cmpd="sng" algn="ctr">
              <a:solidFill>
                <a:schemeClr val="tx2">
                  <a:lumMod val="75000"/>
                  <a:lumOff val="25000"/>
                </a:schemeClr>
              </a:solidFill>
              <a:prstDash val="solid"/>
              <a:round/>
              <a:headEnd type="none" w="med" len="med"/>
              <a:tailEnd type="arrow"/>
            </a:ln>
            <a:effectLst/>
          </p:spPr>
        </p:cxnSp>
        <p:cxnSp>
          <p:nvCxnSpPr>
            <p:cNvPr id="24" name="Straight Arrow Connector 23"/>
            <p:cNvCxnSpPr>
              <a:cxnSpLocks/>
              <a:stCxn id="7" idx="2"/>
              <a:endCxn id="8" idx="0"/>
            </p:cNvCxnSpPr>
            <p:nvPr/>
          </p:nvCxnSpPr>
          <p:spPr bwMode="auto">
            <a:xfrm>
              <a:off x="4159054" y="5055493"/>
              <a:ext cx="4587" cy="309690"/>
            </a:xfrm>
            <a:prstGeom prst="straightConnector1">
              <a:avLst/>
            </a:prstGeom>
            <a:noFill/>
            <a:ln w="38100" cap="flat" cmpd="sng" algn="ctr">
              <a:solidFill>
                <a:schemeClr val="tx2">
                  <a:lumMod val="75000"/>
                  <a:lumOff val="25000"/>
                </a:schemeClr>
              </a:solidFill>
              <a:prstDash val="solid"/>
              <a:round/>
              <a:headEnd type="none" w="med" len="med"/>
              <a:tailEnd type="arrow"/>
            </a:ln>
            <a:effectLst/>
          </p:spPr>
        </p:cxnSp>
        <p:cxnSp>
          <p:nvCxnSpPr>
            <p:cNvPr id="25" name="Straight Arrow Connector 24"/>
            <p:cNvCxnSpPr>
              <a:cxnSpLocks/>
              <a:stCxn id="9" idx="3"/>
              <a:endCxn id="8" idx="1"/>
            </p:cNvCxnSpPr>
            <p:nvPr/>
          </p:nvCxnSpPr>
          <p:spPr bwMode="auto">
            <a:xfrm flipV="1">
              <a:off x="2961053" y="5783174"/>
              <a:ext cx="666047" cy="1"/>
            </a:xfrm>
            <a:prstGeom prst="straightConnector1">
              <a:avLst/>
            </a:prstGeom>
            <a:noFill/>
            <a:ln w="38100" cap="flat" cmpd="sng" algn="ctr">
              <a:solidFill>
                <a:schemeClr val="tx2">
                  <a:lumMod val="75000"/>
                  <a:lumOff val="25000"/>
                </a:schemeClr>
              </a:solidFill>
              <a:prstDash val="solid"/>
              <a:round/>
              <a:headEnd type="none" w="med" len="med"/>
              <a:tailEnd type="arrow"/>
            </a:ln>
            <a:effectLst/>
          </p:spPr>
        </p:cxnSp>
        <p:cxnSp>
          <p:nvCxnSpPr>
            <p:cNvPr id="26" name="Shape 25"/>
            <p:cNvCxnSpPr>
              <a:cxnSpLocks/>
              <a:stCxn id="10" idx="0"/>
              <a:endCxn id="5" idx="3"/>
            </p:cNvCxnSpPr>
            <p:nvPr/>
          </p:nvCxnSpPr>
          <p:spPr bwMode="auto">
            <a:xfrm rot="16200000" flipV="1">
              <a:off x="4306299" y="1280394"/>
              <a:ext cx="546710" cy="2795084"/>
            </a:xfrm>
            <a:prstGeom prst="bentConnector2">
              <a:avLst/>
            </a:prstGeom>
            <a:noFill/>
            <a:ln w="38100" cap="flat" cmpd="sng" algn="ctr">
              <a:solidFill>
                <a:schemeClr val="tx2">
                  <a:lumMod val="75000"/>
                  <a:lumOff val="25000"/>
                </a:schemeClr>
              </a:solidFill>
              <a:prstDash val="solid"/>
              <a:round/>
              <a:headEnd type="arrow" w="med" len="med"/>
              <a:tailEnd type="none" w="med" len="med"/>
            </a:ln>
            <a:effectLst/>
          </p:spPr>
        </p:cxnSp>
        <p:cxnSp>
          <p:nvCxnSpPr>
            <p:cNvPr id="27" name="Straight Arrow Connector 26"/>
            <p:cNvCxnSpPr>
              <a:cxnSpLocks/>
              <a:stCxn id="10" idx="2"/>
              <a:endCxn id="11" idx="0"/>
            </p:cNvCxnSpPr>
            <p:nvPr/>
          </p:nvCxnSpPr>
          <p:spPr bwMode="auto">
            <a:xfrm>
              <a:off x="5977196" y="3787271"/>
              <a:ext cx="0" cy="361940"/>
            </a:xfrm>
            <a:prstGeom prst="straightConnector1">
              <a:avLst/>
            </a:prstGeom>
            <a:noFill/>
            <a:ln w="38100" cap="flat" cmpd="sng" algn="ctr">
              <a:solidFill>
                <a:schemeClr val="tx2">
                  <a:lumMod val="75000"/>
                  <a:lumOff val="25000"/>
                </a:schemeClr>
              </a:solidFill>
              <a:prstDash val="solid"/>
              <a:round/>
              <a:headEnd type="none" w="med" len="med"/>
              <a:tailEnd type="arrow"/>
            </a:ln>
            <a:effectLst/>
          </p:spPr>
        </p:cxnSp>
        <p:cxnSp>
          <p:nvCxnSpPr>
            <p:cNvPr id="28" name="Shape 27"/>
            <p:cNvCxnSpPr>
              <a:cxnSpLocks/>
              <a:stCxn id="11" idx="3"/>
              <a:endCxn id="12" idx="2"/>
            </p:cNvCxnSpPr>
            <p:nvPr/>
          </p:nvCxnSpPr>
          <p:spPr bwMode="auto">
            <a:xfrm flipV="1">
              <a:off x="6624280" y="2746573"/>
              <a:ext cx="740158" cy="1744631"/>
            </a:xfrm>
            <a:prstGeom prst="bentConnector2">
              <a:avLst/>
            </a:prstGeom>
            <a:noFill/>
            <a:ln w="38100" cap="flat" cmpd="sng" algn="ctr">
              <a:solidFill>
                <a:schemeClr val="tx2">
                  <a:lumMod val="75000"/>
                  <a:lumOff val="25000"/>
                </a:schemeClr>
              </a:solidFill>
              <a:prstDash val="solid"/>
              <a:round/>
              <a:headEnd type="none" w="med" len="med"/>
              <a:tailEnd type="arrow"/>
            </a:ln>
            <a:effectLst/>
          </p:spPr>
        </p:cxnSp>
        <p:cxnSp>
          <p:nvCxnSpPr>
            <p:cNvPr id="29" name="Elbow Connector 28"/>
            <p:cNvCxnSpPr>
              <a:cxnSpLocks/>
              <a:stCxn id="8" idx="3"/>
              <a:endCxn id="10" idx="1"/>
            </p:cNvCxnSpPr>
            <p:nvPr/>
          </p:nvCxnSpPr>
          <p:spPr bwMode="auto">
            <a:xfrm flipV="1">
              <a:off x="4700182" y="3369281"/>
              <a:ext cx="629930" cy="2413893"/>
            </a:xfrm>
            <a:prstGeom prst="bentConnector3">
              <a:avLst>
                <a:gd name="adj1" fmla="val 50000"/>
              </a:avLst>
            </a:prstGeom>
            <a:noFill/>
            <a:ln w="38100" cap="flat" cmpd="sng" algn="ctr">
              <a:solidFill>
                <a:schemeClr val="tx2">
                  <a:lumMod val="75000"/>
                  <a:lumOff val="25000"/>
                </a:schemeClr>
              </a:solidFill>
              <a:prstDash val="solid"/>
              <a:round/>
              <a:headEnd type="arrow" w="med" len="med"/>
              <a:tailEnd type="arrow" w="med" len="med"/>
            </a:ln>
            <a:effectLst/>
          </p:spPr>
        </p:cxnSp>
      </p:grpSp>
      <p:sp>
        <p:nvSpPr>
          <p:cNvPr id="2" name="Title 1">
            <a:extLst>
              <a:ext uri="{FF2B5EF4-FFF2-40B4-BE49-F238E27FC236}">
                <a16:creationId xmlns:a16="http://schemas.microsoft.com/office/drawing/2014/main" id="{D92D5828-46C4-44DA-A190-8A63366BA4E5}"/>
              </a:ext>
            </a:extLst>
          </p:cNvPr>
          <p:cNvSpPr>
            <a:spLocks noGrp="1"/>
          </p:cNvSpPr>
          <p:nvPr>
            <p:ph type="title"/>
          </p:nvPr>
        </p:nvSpPr>
        <p:spPr/>
        <p:txBody>
          <a:bodyPr>
            <a:normAutofit/>
          </a:bodyPr>
          <a:lstStyle/>
          <a:p>
            <a:r>
              <a:rPr lang="en-US" dirty="0"/>
              <a:t>Multiple areas to investigate</a:t>
            </a:r>
          </a:p>
        </p:txBody>
      </p:sp>
      <p:sp>
        <p:nvSpPr>
          <p:cNvPr id="3" name="TextBox 2">
            <a:extLst>
              <a:ext uri="{FF2B5EF4-FFF2-40B4-BE49-F238E27FC236}">
                <a16:creationId xmlns:a16="http://schemas.microsoft.com/office/drawing/2014/main" id="{D7625EDC-9900-78BB-D631-80C07AF0F1C8}"/>
              </a:ext>
            </a:extLst>
          </p:cNvPr>
          <p:cNvSpPr txBox="1"/>
          <p:nvPr/>
        </p:nvSpPr>
        <p:spPr>
          <a:xfrm>
            <a:off x="8622759" y="1884821"/>
            <a:ext cx="2381643" cy="3139321"/>
          </a:xfrm>
          <a:prstGeom prst="rect">
            <a:avLst/>
          </a:prstGeom>
          <a:noFill/>
        </p:spPr>
        <p:txBody>
          <a:bodyPr wrap="square" rtlCol="0">
            <a:spAutoFit/>
          </a:bodyPr>
          <a:lstStyle/>
          <a:p>
            <a:r>
              <a:rPr lang="en-US" dirty="0"/>
              <a:t>What we evaluate</a:t>
            </a:r>
          </a:p>
          <a:p>
            <a:pPr marL="285750" indent="-285750">
              <a:buClr>
                <a:schemeClr val="accent1"/>
              </a:buClr>
              <a:buFont typeface="Arial" panose="020B0604020202020204" pitchFamily="34" charset="0"/>
              <a:buChar char="•"/>
            </a:pPr>
            <a:r>
              <a:rPr lang="en-US" dirty="0"/>
              <a:t>Patterns</a:t>
            </a:r>
          </a:p>
          <a:p>
            <a:pPr marL="285750" indent="-285750">
              <a:buClr>
                <a:schemeClr val="accent1"/>
              </a:buClr>
              <a:buFont typeface="Arial" panose="020B0604020202020204" pitchFamily="34" charset="0"/>
              <a:buChar char="•"/>
            </a:pPr>
            <a:r>
              <a:rPr lang="en-US" dirty="0"/>
              <a:t>Tactics</a:t>
            </a:r>
          </a:p>
          <a:p>
            <a:endParaRPr lang="en-US" dirty="0"/>
          </a:p>
          <a:p>
            <a:r>
              <a:rPr lang="en-US" dirty="0"/>
              <a:t>Where we evaluate</a:t>
            </a:r>
          </a:p>
          <a:p>
            <a:pPr marL="285750" indent="-285750">
              <a:buClr>
                <a:schemeClr val="accent1"/>
              </a:buClr>
              <a:buFont typeface="Arial" panose="020B0604020202020204" pitchFamily="34" charset="0"/>
              <a:buChar char="•"/>
            </a:pPr>
            <a:r>
              <a:rPr lang="en-US" dirty="0"/>
              <a:t>System design</a:t>
            </a:r>
          </a:p>
          <a:p>
            <a:pPr marL="285750" indent="-285750">
              <a:buClr>
                <a:schemeClr val="accent1"/>
              </a:buClr>
              <a:buFont typeface="Arial" panose="020B0604020202020204" pitchFamily="34" charset="0"/>
              <a:buChar char="•"/>
            </a:pPr>
            <a:r>
              <a:rPr lang="en-US" dirty="0"/>
              <a:t>Module design</a:t>
            </a:r>
          </a:p>
          <a:p>
            <a:pPr marL="285750" indent="-285750">
              <a:buClr>
                <a:schemeClr val="accent1"/>
              </a:buClr>
              <a:buFont typeface="Arial" panose="020B0604020202020204" pitchFamily="34" charset="0"/>
              <a:buChar char="•"/>
            </a:pPr>
            <a:r>
              <a:rPr lang="en-US" dirty="0"/>
              <a:t>Communications</a:t>
            </a:r>
          </a:p>
          <a:p>
            <a:pPr marL="285750" indent="-285750">
              <a:buFontTx/>
              <a:buChar char="-"/>
            </a:pPr>
            <a:endParaRPr lang="en-US" dirty="0"/>
          </a:p>
          <a:p>
            <a:r>
              <a:rPr lang="en-US" dirty="0"/>
              <a:t>Where we deploy</a:t>
            </a:r>
          </a:p>
          <a:p>
            <a:pPr marL="285750" indent="-285750">
              <a:buClr>
                <a:schemeClr val="accent1"/>
              </a:buClr>
              <a:buFont typeface="Arial" panose="020B0604020202020204" pitchFamily="34" charset="0"/>
              <a:buChar char="•"/>
            </a:pPr>
            <a:r>
              <a:rPr lang="en-US" dirty="0"/>
              <a:t>Allocation mapping</a:t>
            </a:r>
          </a:p>
        </p:txBody>
      </p:sp>
    </p:spTree>
    <p:extLst>
      <p:ext uri="{BB962C8B-B14F-4D97-AF65-F5344CB8AC3E}">
        <p14:creationId xmlns:p14="http://schemas.microsoft.com/office/powerpoint/2010/main" val="1679044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Three Forms of Evaluation</a:t>
            </a:r>
          </a:p>
        </p:txBody>
      </p:sp>
      <p:sp>
        <p:nvSpPr>
          <p:cNvPr id="3" name="Content Placeholder 2"/>
          <p:cNvSpPr>
            <a:spLocks noGrp="1"/>
          </p:cNvSpPr>
          <p:nvPr>
            <p:ph idx="1"/>
          </p:nvPr>
        </p:nvSpPr>
        <p:spPr/>
        <p:txBody>
          <a:bodyPr>
            <a:normAutofit/>
          </a:bodyPr>
          <a:lstStyle/>
          <a:p>
            <a:r>
              <a:rPr lang="en-US" dirty="0"/>
              <a:t>Evaluation by the </a:t>
            </a:r>
            <a:r>
              <a:rPr lang="en-US" b="1" dirty="0"/>
              <a:t>designer</a:t>
            </a:r>
            <a:r>
              <a:rPr lang="en-US" dirty="0"/>
              <a:t> within the design process (self-review)</a:t>
            </a:r>
          </a:p>
          <a:p>
            <a:r>
              <a:rPr lang="en-US" dirty="0"/>
              <a:t>Evaluation by </a:t>
            </a:r>
            <a:r>
              <a:rPr lang="en-US" b="1" dirty="0"/>
              <a:t>peers</a:t>
            </a:r>
            <a:r>
              <a:rPr lang="en-US" dirty="0"/>
              <a:t> within the design process (peer-review)</a:t>
            </a:r>
          </a:p>
          <a:p>
            <a:r>
              <a:rPr lang="en-US" dirty="0"/>
              <a:t>Analysis by </a:t>
            </a:r>
            <a:r>
              <a:rPr lang="en-US" b="1" dirty="0"/>
              <a:t>outsiders</a:t>
            </a:r>
            <a:r>
              <a:rPr lang="en-US" dirty="0"/>
              <a:t> once the architecture is finished (external audit)</a:t>
            </a:r>
          </a:p>
          <a:p>
            <a:pPr marL="90488" indent="23813">
              <a:buNone/>
            </a:pPr>
            <a:r>
              <a:rPr lang="en-US" dirty="0"/>
              <a:t>When do you evaluate architecture?</a:t>
            </a:r>
          </a:p>
          <a:p>
            <a:pPr lvl="1">
              <a:lnSpc>
                <a:spcPct val="100000"/>
              </a:lnSpc>
              <a:buFont typeface="Arial" panose="020B0604020202020204" pitchFamily="34" charset="0"/>
              <a:buChar char="•"/>
            </a:pPr>
            <a:r>
              <a:rPr lang="en-US" dirty="0"/>
              <a:t>Designing </a:t>
            </a:r>
            <a:r>
              <a:rPr lang="en-US" b="1" dirty="0"/>
              <a:t>new</a:t>
            </a:r>
            <a:r>
              <a:rPr lang="en-US" dirty="0"/>
              <a:t> system architecture</a:t>
            </a:r>
          </a:p>
          <a:p>
            <a:pPr lvl="1">
              <a:lnSpc>
                <a:spcPct val="100000"/>
              </a:lnSpc>
              <a:buFont typeface="Arial" panose="020B0604020202020204" pitchFamily="34" charset="0"/>
              <a:buChar char="•"/>
            </a:pPr>
            <a:r>
              <a:rPr lang="en-US" dirty="0"/>
              <a:t>Evaluating </a:t>
            </a:r>
            <a:r>
              <a:rPr lang="en-US" b="1" dirty="0"/>
              <a:t>alternative</a:t>
            </a:r>
            <a:r>
              <a:rPr lang="en-US" dirty="0"/>
              <a:t> candidate architectures</a:t>
            </a:r>
          </a:p>
          <a:p>
            <a:pPr lvl="1">
              <a:lnSpc>
                <a:spcPct val="100000"/>
              </a:lnSpc>
              <a:buFont typeface="Arial" panose="020B0604020202020204" pitchFamily="34" charset="0"/>
              <a:buChar char="•"/>
            </a:pPr>
            <a:r>
              <a:rPr lang="en-US" dirty="0"/>
              <a:t>Evaluating </a:t>
            </a:r>
            <a:r>
              <a:rPr lang="en-US" b="1" dirty="0"/>
              <a:t>existing</a:t>
            </a:r>
            <a:r>
              <a:rPr lang="en-US" dirty="0"/>
              <a:t> systems prior to committing to major </a:t>
            </a:r>
            <a:r>
              <a:rPr lang="en-US" b="1" dirty="0"/>
              <a:t>upgrades</a:t>
            </a:r>
          </a:p>
          <a:p>
            <a:pPr lvl="1">
              <a:lnSpc>
                <a:spcPct val="100000"/>
              </a:lnSpc>
              <a:buFont typeface="Arial" panose="020B0604020202020204" pitchFamily="34" charset="0"/>
              <a:buChar char="•"/>
            </a:pPr>
            <a:r>
              <a:rPr lang="en-US" dirty="0"/>
              <a:t>Deciding between </a:t>
            </a:r>
            <a:r>
              <a:rPr lang="en-US" b="1" dirty="0"/>
              <a:t>upgrade or replace</a:t>
            </a:r>
          </a:p>
          <a:p>
            <a:pPr lvl="1">
              <a:lnSpc>
                <a:spcPct val="100000"/>
              </a:lnSpc>
              <a:buFont typeface="Arial" panose="020B0604020202020204" pitchFamily="34" charset="0"/>
              <a:buChar char="•"/>
            </a:pPr>
            <a:r>
              <a:rPr lang="en-US" b="1" dirty="0"/>
              <a:t>Acquiring</a:t>
            </a:r>
            <a:r>
              <a:rPr lang="en-US" dirty="0"/>
              <a:t> a system</a:t>
            </a:r>
          </a:p>
          <a:p>
            <a:endParaRPr lang="en-US" dirty="0"/>
          </a:p>
          <a:p>
            <a:endParaRPr lang="en-US" dirty="0"/>
          </a:p>
        </p:txBody>
      </p:sp>
    </p:spTree>
    <p:extLst>
      <p:ext uri="{BB962C8B-B14F-4D97-AF65-F5344CB8AC3E}">
        <p14:creationId xmlns:p14="http://schemas.microsoft.com/office/powerpoint/2010/main" val="4133663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Evaluation by the Designer</a:t>
            </a:r>
          </a:p>
        </p:txBody>
      </p:sp>
      <p:sp>
        <p:nvSpPr>
          <p:cNvPr id="3" name="Content Placeholder 2"/>
          <p:cNvSpPr>
            <a:spLocks noGrp="1"/>
          </p:cNvSpPr>
          <p:nvPr>
            <p:ph idx="1"/>
          </p:nvPr>
        </p:nvSpPr>
        <p:spPr>
          <a:xfrm>
            <a:off x="1097279" y="1845733"/>
            <a:ext cx="10058401" cy="4513265"/>
          </a:xfrm>
        </p:spPr>
        <p:txBody>
          <a:bodyPr>
            <a:normAutofit fontScale="77500" lnSpcReduction="20000"/>
          </a:bodyPr>
          <a:lstStyle/>
          <a:p>
            <a:r>
              <a:rPr lang="en-US" sz="2400" dirty="0"/>
              <a:t>Evaluate after a </a:t>
            </a:r>
            <a:r>
              <a:rPr lang="en-US" sz="2400" b="1" dirty="0"/>
              <a:t>key design decision</a:t>
            </a:r>
            <a:r>
              <a:rPr lang="en-US" sz="2400" dirty="0"/>
              <a:t> or a completed design </a:t>
            </a:r>
            <a:r>
              <a:rPr lang="en-US" sz="2400" b="1" dirty="0"/>
              <a:t>milestone</a:t>
            </a:r>
          </a:p>
          <a:p>
            <a:r>
              <a:rPr lang="en-US" sz="2400" dirty="0"/>
              <a:t>Test ideas against your own mental model:</a:t>
            </a:r>
          </a:p>
          <a:p>
            <a:pPr lvl="1">
              <a:buFont typeface="Arial" panose="020B0604020202020204" pitchFamily="34" charset="0"/>
              <a:buChar char="•"/>
            </a:pPr>
            <a:r>
              <a:rPr lang="en-US" sz="2100" dirty="0"/>
              <a:t>If I isolate this functionality, will I lose </a:t>
            </a:r>
            <a:r>
              <a:rPr lang="en-US" sz="2100" dirty="0" err="1"/>
              <a:t>transactionality</a:t>
            </a:r>
            <a:r>
              <a:rPr lang="en-US" sz="2100" dirty="0"/>
              <a:t>?</a:t>
            </a:r>
          </a:p>
          <a:p>
            <a:pPr lvl="1">
              <a:buFont typeface="Arial" panose="020B0604020202020204" pitchFamily="34" charset="0"/>
              <a:buChar char="•"/>
            </a:pPr>
            <a:r>
              <a:rPr lang="en-US" sz="2100" dirty="0"/>
              <a:t>If I introduce layers here, will it delay requests noticeably?</a:t>
            </a:r>
          </a:p>
          <a:p>
            <a:pPr lvl="1">
              <a:buFont typeface="Arial" panose="020B0604020202020204" pitchFamily="34" charset="0"/>
              <a:buChar char="•"/>
            </a:pPr>
            <a:r>
              <a:rPr lang="en-US" sz="2100" dirty="0"/>
              <a:t>If I introduce caching here, will I be able to invalidate it?</a:t>
            </a:r>
          </a:p>
          <a:p>
            <a:r>
              <a:rPr lang="en-US" sz="2400" dirty="0"/>
              <a:t>Strengths:</a:t>
            </a:r>
          </a:p>
          <a:p>
            <a:pPr lvl="1">
              <a:buFont typeface="Arial" panose="020B0604020202020204" pitchFamily="34" charset="0"/>
              <a:buChar char="•"/>
            </a:pPr>
            <a:r>
              <a:rPr lang="en-US" sz="2100" dirty="0"/>
              <a:t>Fast</a:t>
            </a:r>
          </a:p>
          <a:p>
            <a:pPr lvl="1">
              <a:buFont typeface="Arial" panose="020B0604020202020204" pitchFamily="34" charset="0"/>
              <a:buChar char="•"/>
            </a:pPr>
            <a:r>
              <a:rPr lang="en-US" sz="2100" dirty="0"/>
              <a:t>Aligned with your vision</a:t>
            </a:r>
          </a:p>
          <a:p>
            <a:r>
              <a:rPr lang="en-US" sz="2400" dirty="0"/>
              <a:t>Weaknesses:</a:t>
            </a:r>
          </a:p>
          <a:p>
            <a:pPr lvl="1">
              <a:buFont typeface="Arial" panose="020B0604020202020204" pitchFamily="34" charset="0"/>
              <a:buChar char="•"/>
            </a:pPr>
            <a:r>
              <a:rPr lang="en-US" sz="2100" dirty="0"/>
              <a:t>Blind spots &amp; confirmation bias</a:t>
            </a:r>
          </a:p>
          <a:p>
            <a:pPr lvl="1">
              <a:buFont typeface="Arial" panose="020B0604020202020204" pitchFamily="34" charset="0"/>
              <a:buChar char="•"/>
            </a:pPr>
            <a:r>
              <a:rPr lang="en-US" sz="2100" dirty="0"/>
              <a:t>Underestimating external factors</a:t>
            </a:r>
          </a:p>
          <a:p>
            <a:r>
              <a:rPr lang="en-US" sz="2400" b="1" dirty="0"/>
              <a:t>How much analysis</a:t>
            </a:r>
            <a:r>
              <a:rPr lang="en-US" sz="2400" dirty="0"/>
              <a:t>? Depends on:</a:t>
            </a:r>
          </a:p>
          <a:p>
            <a:pPr lvl="1">
              <a:buFont typeface="Arial" panose="020B0604020202020204" pitchFamily="34" charset="0"/>
              <a:buChar char="•"/>
            </a:pPr>
            <a:r>
              <a:rPr lang="en-US" sz="2100" dirty="0"/>
              <a:t>Importance of the decision</a:t>
            </a:r>
          </a:p>
          <a:p>
            <a:pPr lvl="1">
              <a:buFont typeface="Arial" panose="020B0604020202020204" pitchFamily="34" charset="0"/>
              <a:buChar char="•"/>
            </a:pPr>
            <a:r>
              <a:rPr lang="en-US" sz="2100" dirty="0"/>
              <a:t>Number of potential alternatives</a:t>
            </a:r>
          </a:p>
          <a:p>
            <a:pPr lvl="1">
              <a:buFont typeface="Arial" panose="020B0604020202020204" pitchFamily="34" charset="0"/>
              <a:buChar char="•"/>
            </a:pPr>
            <a:r>
              <a:rPr lang="en-US" sz="2100" dirty="0"/>
              <a:t>Desired quality (good enough vs perfect)</a:t>
            </a:r>
          </a:p>
        </p:txBody>
      </p:sp>
    </p:spTree>
    <p:extLst>
      <p:ext uri="{BB962C8B-B14F-4D97-AF65-F5344CB8AC3E}">
        <p14:creationId xmlns:p14="http://schemas.microsoft.com/office/powerpoint/2010/main" val="570774833"/>
      </p:ext>
    </p:extLst>
  </p:cSld>
  <p:clrMapOvr>
    <a:masterClrMapping/>
  </p:clrMapOvr>
</p:sld>
</file>

<file path=ppt/theme/theme1.xml><?xml version="1.0" encoding="utf-8"?>
<a:theme xmlns:a="http://schemas.openxmlformats.org/drawingml/2006/main" name="Retrospect [1782863351537]">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Lecture 1 Requirements and Architecture Life Cycle.pptx" id="{64B6B06E-DE09-4C01-8852-A2161AE26D2A}" vid="{26D9DB68-5C85-412F-844F-3FF00FBBE5D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87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72DE068-0F62-4004-AA63-0CD2EFA86177}">
  <we:reference id="WA200010001" version="1.0.0.1" store="Omex" storeType="OMEX"/>
  <we:alternateReferences>
    <we:reference id="WA200010001" version="1.0.0.1" store="WA200010001" storeType="OMEX"/>
  </we:alternateReferences>
  <we:properties>
    <we:property name="claude.fileId" value="&quot;a9ea4888-d647-4e86-8b72-043c2f5ec7f7&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22460</TotalTime>
  <Words>2184</Words>
  <Application>Microsoft Office PowerPoint</Application>
  <PresentationFormat>Widescreen</PresentationFormat>
  <Paragraphs>322</Paragraphs>
  <Slides>27</Slides>
  <Notes>4</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Light</vt:lpstr>
      <vt:lpstr>Times New Roman</vt:lpstr>
      <vt:lpstr>Wingdings</vt:lpstr>
      <vt:lpstr>Retrospect [1782863351537]</vt:lpstr>
      <vt:lpstr>Architecture Evaluation</vt:lpstr>
      <vt:lpstr>Architecture Metaphors</vt:lpstr>
      <vt:lpstr>Architecture Metaphors</vt:lpstr>
      <vt:lpstr>Musings on Architecture</vt:lpstr>
      <vt:lpstr>Musings on Architecture</vt:lpstr>
      <vt:lpstr>Why Evaluate Software Architectures?</vt:lpstr>
      <vt:lpstr>Multiple areas to investigate</vt:lpstr>
      <vt:lpstr>Three Forms of Evaluation</vt:lpstr>
      <vt:lpstr>Evaluation by the Designer</vt:lpstr>
      <vt:lpstr>Peer Review</vt:lpstr>
      <vt:lpstr>Peer Review - Example</vt:lpstr>
      <vt:lpstr>Evaluation by “Outsiders”</vt:lpstr>
      <vt:lpstr>Contextual Factors for Evaluation</vt:lpstr>
      <vt:lpstr>Architecture Tradeoff Analysis Method (ATAM)</vt:lpstr>
      <vt:lpstr>ATAM Outputs</vt:lpstr>
      <vt:lpstr>ATAM Context</vt:lpstr>
      <vt:lpstr>ATAM Phases</vt:lpstr>
      <vt:lpstr>Tools and techniques to help</vt:lpstr>
      <vt:lpstr>Class Activity (If time permits)</vt:lpstr>
      <vt:lpstr>ATAM Steps (Phase 1 – Steps 1-3)</vt:lpstr>
      <vt:lpstr>ATAM Steps (Phase 1 – Steps 4-5)</vt:lpstr>
      <vt:lpstr>ATAM Steps (Phase 1 – Step 6)</vt:lpstr>
      <vt:lpstr>Utility Tree</vt:lpstr>
      <vt:lpstr>ATAM Steps (Phase 2 – Steps 7-9)</vt:lpstr>
      <vt:lpstr>Appendix</vt:lpstr>
      <vt:lpstr>Tools &amp; Techniques Details</vt:lpstr>
      <vt:lpstr>Tools &amp; Techniques Details</vt:lpstr>
    </vt:vector>
  </TitlesOfParts>
  <Company>University of Alabama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Requirements and Architecture</dc:title>
  <dc:creator>hawker</dc:creator>
  <cp:lastModifiedBy>Christopher Wake</cp:lastModifiedBy>
  <cp:revision>368</cp:revision>
  <dcterms:created xsi:type="dcterms:W3CDTF">2008-08-31T22:21:19Z</dcterms:created>
  <dcterms:modified xsi:type="dcterms:W3CDTF">2026-07-30T12:32:06Z</dcterms:modified>
</cp:coreProperties>
</file>